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2" r:id="rId4"/>
    <p:sldId id="287" r:id="rId5"/>
    <p:sldId id="266" r:id="rId6"/>
    <p:sldId id="265" r:id="rId7"/>
    <p:sldId id="260" r:id="rId8"/>
    <p:sldId id="267" r:id="rId9"/>
    <p:sldId id="286" r:id="rId10"/>
    <p:sldId id="283" r:id="rId11"/>
    <p:sldId id="288" r:id="rId12"/>
    <p:sldId id="285" r:id="rId13"/>
    <p:sldId id="289" r:id="rId14"/>
    <p:sldId id="284" r:id="rId15"/>
    <p:sldId id="290" r:id="rId16"/>
    <p:sldId id="270" r:id="rId17"/>
    <p:sldId id="271" r:id="rId18"/>
    <p:sldId id="274" r:id="rId19"/>
    <p:sldId id="275" r:id="rId20"/>
    <p:sldId id="277" r:id="rId21"/>
    <p:sldId id="278" r:id="rId22"/>
    <p:sldId id="272" r:id="rId23"/>
    <p:sldId id="280" r:id="rId24"/>
    <p:sldId id="263" r:id="rId25"/>
    <p:sldId id="281" r:id="rId26"/>
    <p:sldId id="282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 showGuides="1">
      <p:cViewPr varScale="1">
        <p:scale>
          <a:sx n="67" d="100"/>
          <a:sy n="67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D49DB-28F1-234D-95CB-D41499F32F2B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B345-2A3E-E84E-8F7F-7B6364FDF4AA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4B345-2A3E-E84E-8F7F-7B6364FDF4AA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24D3-E5E9-2246-A022-1DA760A123AA}" type="datetimeFigureOut">
              <a:rPr lang="ja-JP" altLang="en-US" smtClean="0"/>
              <a:pPr/>
              <a:t>2009/4/24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27395-5A1A-2641-A435-221379F437B7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.sci.hokudai.ac.jp/~epnetfan/projec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.sci.hokudai.ac.jp/~epnetfan" TargetMode="External"/><Relationship Id="rId2" Type="http://schemas.openxmlformats.org/officeDocument/2006/relationships/hyperlink" Target="http://davis.gfd-dennou.org/gfdnav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.sci.hokudai.ac.jp/~mosi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fd-dennou.org/library/spmodel/" TargetMode="External"/><Relationship Id="rId4" Type="http://schemas.openxmlformats.org/officeDocument/2006/relationships/hyperlink" Target="http://ruby.gfd-dennou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.sci.hokudai.ac.jp/~inex/y2008/0411/lecture/pub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.sci.hokudai.ac.jp/~epnetfan/zagaku/2002/0706/index.html" TargetMode="External"/><Relationship Id="rId2" Type="http://schemas.openxmlformats.org/officeDocument/2006/relationships/hyperlink" Target="http://www.ep.sci.hokudai.ac.jp/~epnetfan/zagaku/2002/1025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の歴史とか何とか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杉山耕一朗</a:t>
            </a:r>
            <a:r>
              <a:rPr lang="en-US" altLang="ja-JP" dirty="0" smtClean="0"/>
              <a:t> (</a:t>
            </a:r>
            <a:r>
              <a:rPr lang="ja-JP" altLang="en-US" dirty="0" smtClean="0"/>
              <a:t>北大理・宇宙理学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 descr="DSC_0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54736"/>
            <a:ext cx="4191000" cy="6303264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7467600" y="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列伝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 descr="DSC_0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54736"/>
            <a:ext cx="4191000" cy="630326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88" y="5099541"/>
            <a:ext cx="2344612" cy="17584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188" y="3118341"/>
            <a:ext cx="2344612" cy="175845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"/>
            <a:ext cx="2438400" cy="1828800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7467600" y="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列伝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 descr="DSC_0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54736"/>
            <a:ext cx="4191000" cy="6303264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7467600" y="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列伝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 descr="DSC_0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54736"/>
            <a:ext cx="4191000" cy="63032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rcRect t="8858" r="53150" b="17717"/>
          <a:stretch>
            <a:fillRect/>
          </a:stretch>
        </p:blipFill>
        <p:spPr>
          <a:xfrm>
            <a:off x="6705600" y="3200352"/>
            <a:ext cx="1750407" cy="36576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76750"/>
            <a:ext cx="2667000" cy="20002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rcRect l="44291"/>
          <a:stretch>
            <a:fillRect/>
          </a:stretch>
        </p:blipFill>
        <p:spPr>
          <a:xfrm>
            <a:off x="228600" y="1219200"/>
            <a:ext cx="1952700" cy="2628900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7467600" y="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列伝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5405"/>
            <a:ext cx="7808913" cy="5577795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7467600" y="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列伝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5405"/>
            <a:ext cx="7808913" cy="55777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76600" cy="245745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0" y="4730750"/>
            <a:ext cx="2768600" cy="207645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83100"/>
            <a:ext cx="2760133" cy="2070100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7467600" y="0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列伝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最近の活動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>
                <a:hlinkClick r:id="rId2"/>
              </a:rPr>
              <a:t>プロジェクト一覧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の自主的活動が全体のものに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ep</a:t>
            </a:r>
            <a:r>
              <a:rPr lang="en-US" altLang="ja-JP" dirty="0" smtClean="0"/>
              <a:t> </a:t>
            </a:r>
            <a:r>
              <a:rPr lang="ja-JP" altLang="en-US" dirty="0" smtClean="0"/>
              <a:t>サーバ</a:t>
            </a:r>
            <a:r>
              <a:rPr lang="en-US" altLang="ja-JP" dirty="0" smtClean="0"/>
              <a:t> (</a:t>
            </a:r>
            <a:r>
              <a:rPr lang="ja-JP" altLang="en-US" dirty="0" smtClean="0"/>
              <a:t>サーバ構築プロジェクト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情報実験</a:t>
            </a:r>
            <a:r>
              <a:rPr lang="en-US" altLang="ja-JP" dirty="0" smtClean="0"/>
              <a:t> (</a:t>
            </a:r>
            <a:r>
              <a:rPr lang="ja-JP" altLang="en-US" dirty="0" smtClean="0"/>
              <a:t>初心者講習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err="1" smtClean="0"/>
              <a:t>mosir</a:t>
            </a:r>
            <a:r>
              <a:rPr lang="en-US" altLang="ja-JP" dirty="0" smtClean="0"/>
              <a:t> </a:t>
            </a:r>
            <a:r>
              <a:rPr lang="ja-JP" altLang="en-US" dirty="0" smtClean="0"/>
              <a:t>プロジェクト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mosir</a:t>
            </a:r>
            <a:r>
              <a:rPr lang="en-US" altLang="ja-JP" dirty="0" smtClean="0"/>
              <a:t> </a:t>
            </a:r>
            <a:r>
              <a:rPr lang="ja-JP" altLang="en-US" dirty="0" smtClean="0"/>
              <a:t>プロジェクト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北海道宇宙観測ネットワーク</a:t>
            </a:r>
            <a:r>
              <a:rPr lang="en-US" altLang="ja-JP" dirty="0" smtClean="0"/>
              <a:t> (JGN </a:t>
            </a:r>
            <a:r>
              <a:rPr lang="ja-JP" altLang="en-US" dirty="0" smtClean="0"/>
              <a:t>プロジェクト</a:t>
            </a:r>
            <a:r>
              <a:rPr lang="en-US" altLang="ja-JP" dirty="0" smtClean="0"/>
              <a:t>, </a:t>
            </a:r>
            <a:r>
              <a:rPr lang="ja-JP" altLang="en-US" dirty="0" smtClean="0"/>
              <a:t>遠隔天文台構想</a:t>
            </a:r>
            <a:r>
              <a:rPr lang="en-US" altLang="ja-JP" dirty="0" smtClean="0"/>
              <a:t>) </a:t>
            </a:r>
          </a:p>
          <a:p>
            <a:pPr lvl="1"/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最近は</a:t>
            </a:r>
            <a:r>
              <a:rPr lang="en-US" altLang="ja-JP" dirty="0" smtClean="0"/>
              <a:t>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昔に比べると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ノウハウの蓄積が進んだ</a:t>
            </a:r>
            <a:r>
              <a:rPr lang="en-US" altLang="ja-JP" dirty="0" smtClean="0"/>
              <a:t>.</a:t>
            </a:r>
          </a:p>
          <a:p>
            <a:r>
              <a:rPr lang="ja-JP" altLang="en-US" dirty="0" smtClean="0"/>
              <a:t>情報実験のおかげで</a:t>
            </a:r>
            <a:r>
              <a:rPr lang="en-US" altLang="ja-JP" dirty="0" smtClean="0"/>
              <a:t>, </a:t>
            </a:r>
            <a:r>
              <a:rPr lang="ja-JP" altLang="en-US" dirty="0" smtClean="0"/>
              <a:t>学部生も一通りの経験をしている</a:t>
            </a:r>
            <a:r>
              <a:rPr lang="en-US" altLang="ja-JP" dirty="0" smtClean="0"/>
              <a:t>. </a:t>
            </a:r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</a:t>
            </a:r>
            <a:r>
              <a:rPr lang="ja-JP" altLang="en-US" dirty="0" smtClean="0"/>
              <a:t>弊害</a:t>
            </a:r>
            <a:r>
              <a:rPr lang="en-US" altLang="ja-JP" dirty="0" smtClean="0"/>
              <a:t>: </a:t>
            </a:r>
            <a:r>
              <a:rPr lang="ja-JP" altLang="en-US" dirty="0" smtClean="0">
                <a:solidFill>
                  <a:srgbClr val="FF0000"/>
                </a:solidFill>
              </a:rPr>
              <a:t>お客さんが増えた</a:t>
            </a:r>
            <a:r>
              <a:rPr lang="en-US" altLang="ja-JP" dirty="0" smtClean="0">
                <a:solidFill>
                  <a:srgbClr val="FF0000"/>
                </a:solidFill>
              </a:rPr>
              <a:t>? </a:t>
            </a:r>
            <a:r>
              <a:rPr lang="ja-JP" altLang="en-US" dirty="0" smtClean="0">
                <a:solidFill>
                  <a:srgbClr val="FF0000"/>
                </a:solidFill>
              </a:rPr>
              <a:t>自力更生の精神は？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</a:t>
            </a:r>
            <a:r>
              <a:rPr lang="ja-JP" altLang="en-US" dirty="0" smtClean="0">
                <a:solidFill>
                  <a:srgbClr val="FF0000"/>
                </a:solidFill>
              </a:rPr>
              <a:t>マニュアルがあって当たり前？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            </a:t>
            </a:r>
            <a:r>
              <a:rPr lang="ja-JP" altLang="en-US" dirty="0" smtClean="0">
                <a:solidFill>
                  <a:srgbClr val="FF0000"/>
                </a:solidFill>
              </a:rPr>
              <a:t>やること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義務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</a:rPr>
              <a:t>が多くなった</a:t>
            </a:r>
            <a:r>
              <a:rPr lang="en-US" altLang="ja-JP" dirty="0" smtClean="0">
                <a:solidFill>
                  <a:srgbClr val="FF0000"/>
                </a:solidFill>
              </a:rPr>
              <a:t>?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            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          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培った情報技術を生かす場面とか</a:t>
            </a:r>
            <a:endParaRPr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研究する時に活かせる</a:t>
            </a:r>
            <a:r>
              <a:rPr lang="ja-JP" altLang="ja-JP" dirty="0"/>
              <a:t>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メールの送受信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研究内容のやり取り</a:t>
            </a:r>
            <a:r>
              <a:rPr lang="en-US" altLang="ja-JP" dirty="0" smtClean="0"/>
              <a:t>. </a:t>
            </a:r>
            <a:r>
              <a:rPr lang="ja-JP" altLang="en-US" dirty="0" smtClean="0"/>
              <a:t>海外からも</a:t>
            </a:r>
            <a:r>
              <a:rPr lang="en-US" altLang="ja-JP" dirty="0" smtClean="0"/>
              <a:t>. </a:t>
            </a:r>
          </a:p>
          <a:p>
            <a:r>
              <a:rPr lang="ja-JP" altLang="en-US" dirty="0" smtClean="0"/>
              <a:t>メーリングリストの開設</a:t>
            </a:r>
            <a:r>
              <a:rPr lang="en-US" altLang="ja-JP" dirty="0" smtClean="0"/>
              <a:t>/</a:t>
            </a:r>
            <a:r>
              <a:rPr lang="ja-JP" altLang="en-US" dirty="0" smtClean="0"/>
              <a:t>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研究会，研究室の連絡用</a:t>
            </a:r>
            <a:r>
              <a:rPr lang="en-US" altLang="ja-JP" dirty="0" smtClean="0"/>
              <a:t>, etc. </a:t>
            </a:r>
          </a:p>
          <a:p>
            <a:r>
              <a:rPr lang="en-US" altLang="ja-JP" dirty="0" smtClean="0"/>
              <a:t>WWW </a:t>
            </a:r>
            <a:r>
              <a:rPr lang="ja-JP" altLang="en-US" dirty="0" smtClean="0"/>
              <a:t>経由で</a:t>
            </a:r>
            <a:r>
              <a:rPr lang="ja-JP" altLang="en-US" dirty="0" smtClean="0">
                <a:hlinkClick r:id="rId2"/>
              </a:rPr>
              <a:t>共同研究</a:t>
            </a:r>
            <a:r>
              <a:rPr lang="en-US" altLang="ja-JP" dirty="0" smtClean="0"/>
              <a:t>, </a:t>
            </a:r>
            <a:r>
              <a:rPr lang="ja-JP" altLang="en-US" dirty="0" smtClean="0">
                <a:hlinkClick r:id="rId3"/>
              </a:rPr>
              <a:t>情報公開</a:t>
            </a:r>
            <a:endParaRPr lang="en-US" altLang="ja-JP" dirty="0" smtClean="0"/>
          </a:p>
          <a:p>
            <a:r>
              <a:rPr lang="ja-JP" altLang="en-US" dirty="0" smtClean="0"/>
              <a:t>計算結果＆観測データの保管</a:t>
            </a:r>
            <a:endParaRPr lang="en-US" altLang="ja-JP" dirty="0" smtClean="0"/>
          </a:p>
          <a:p>
            <a:r>
              <a:rPr lang="ja-JP" altLang="en-US" dirty="0" smtClean="0"/>
              <a:t>スパコンは</a:t>
            </a:r>
            <a:r>
              <a:rPr lang="en-US" altLang="ja-JP" dirty="0" smtClean="0"/>
              <a:t> Unix or Linux </a:t>
            </a:r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                   </a:t>
            </a:r>
            <a:r>
              <a:rPr lang="ja-JP" altLang="en-US" sz="3892" dirty="0" smtClean="0">
                <a:solidFill>
                  <a:srgbClr val="FF0000"/>
                </a:solidFill>
              </a:rPr>
              <a:t>研究活動の生命線</a:t>
            </a:r>
            <a:endParaRPr lang="en-US" altLang="ja-JP" sz="3892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って何？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</a:t>
            </a:r>
            <a:r>
              <a:rPr lang="en-US" altLang="ja-JP" dirty="0" smtClean="0"/>
              <a:t>arth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lang="en-US" altLang="ja-JP" dirty="0" smtClean="0"/>
              <a:t>lanetary </a:t>
            </a:r>
            <a:r>
              <a:rPr lang="en-US" altLang="ja-JP" dirty="0"/>
              <a:t>science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Net</a:t>
            </a:r>
            <a:r>
              <a:rPr lang="en-US" altLang="ja-JP" dirty="0"/>
              <a:t>work</a:t>
            </a:r>
            <a:r>
              <a:rPr lang="ja-JP" altLang="en-US" dirty="0"/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Fan</a:t>
            </a:r>
            <a:r>
              <a:rPr lang="en-US" altLang="ja-JP" dirty="0" err="1" smtClean="0"/>
              <a:t>club</a:t>
            </a:r>
            <a:endParaRPr lang="en-US" altLang="ja-JP" dirty="0"/>
          </a:p>
          <a:p>
            <a:pPr lvl="1"/>
            <a:r>
              <a:rPr lang="ja-JP" altLang="en-US" dirty="0" smtClean="0"/>
              <a:t>ネットワーク，計算機技術の勉強会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sz="4000" dirty="0" smtClean="0"/>
              <a:t>                             Policy</a:t>
            </a:r>
            <a:r>
              <a:rPr lang="en-US" altLang="ja-JP" dirty="0" smtClean="0"/>
              <a:t>: 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自力</a:t>
            </a:r>
            <a:r>
              <a:rPr lang="ja-JP" altLang="en-US" dirty="0">
                <a:solidFill>
                  <a:srgbClr val="FF0000"/>
                </a:solidFill>
              </a:rPr>
              <a:t>更生の精神のもと</a:t>
            </a:r>
            <a:r>
              <a:rPr lang="en-US" altLang="ja-JP" dirty="0">
                <a:solidFill>
                  <a:srgbClr val="FF0000"/>
                </a:solidFill>
              </a:rPr>
              <a:t>, </a:t>
            </a:r>
            <a:r>
              <a:rPr lang="ja-JP" altLang="en-US" dirty="0">
                <a:solidFill>
                  <a:srgbClr val="FF0000"/>
                </a:solidFill>
              </a:rPr>
              <a:t>計算機技術の情報交換と経験共有を</a:t>
            </a:r>
            <a:r>
              <a:rPr lang="ja-JP" altLang="en-US" dirty="0" smtClean="0">
                <a:solidFill>
                  <a:srgbClr val="FF0000"/>
                </a:solidFill>
              </a:rPr>
              <a:t>図る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</a:t>
            </a:r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環境は誰が支えるか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研究環境も自力更生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計算機に必要なソフトウェアをインストール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ディスクが壊れたら</a:t>
            </a:r>
            <a:r>
              <a:rPr lang="en-US" altLang="ja-JP" dirty="0" smtClean="0"/>
              <a:t>…. </a:t>
            </a:r>
          </a:p>
          <a:p>
            <a:pPr lvl="1"/>
            <a:r>
              <a:rPr lang="ja-JP" altLang="en-US" dirty="0" smtClean="0"/>
              <a:t>メールが届かなくなったら</a:t>
            </a:r>
            <a:r>
              <a:rPr lang="en-US" altLang="ja-JP" dirty="0" smtClean="0"/>
              <a:t>….</a:t>
            </a:r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8382000" cy="628650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5913437"/>
            <a:ext cx="8763000" cy="71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大学のキャンパスネットワークはマンパワー不足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→ </a:t>
            </a:r>
            <a:r>
              <a:rPr lang="ja-JP" altLang="en-US" sz="2400" dirty="0" smtClean="0">
                <a:solidFill>
                  <a:srgbClr val="FF0000"/>
                </a:solidFill>
              </a:rPr>
              <a:t>中途半端に管理されるより</a:t>
            </a:r>
            <a:r>
              <a:rPr lang="en-US" altLang="ja-JP" sz="2400" dirty="0" smtClean="0">
                <a:solidFill>
                  <a:srgbClr val="FF0000"/>
                </a:solidFill>
              </a:rPr>
              <a:t>, </a:t>
            </a:r>
            <a:r>
              <a:rPr lang="ja-JP" altLang="en-US" sz="2400" dirty="0" smtClean="0">
                <a:solidFill>
                  <a:srgbClr val="FF0000"/>
                </a:solidFill>
              </a:rPr>
              <a:t>自分でやれる方がよっぽどまし</a:t>
            </a:r>
          </a:p>
          <a:p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73381" y="39469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www.ep.sci.hokudai.ac.jp/~epnetfan/zagaku</a:t>
            </a:r>
            <a:r>
              <a:rPr lang="en-US" altLang="ja-JP" dirty="0" smtClean="0"/>
              <a:t>/</a:t>
            </a:r>
            <a:br>
              <a:rPr lang="en-US" altLang="ja-JP" dirty="0" smtClean="0"/>
            </a:br>
            <a:r>
              <a:rPr lang="en-US" altLang="ja-JP" dirty="0" smtClean="0"/>
              <a:t>2002</a:t>
            </a:r>
            <a:r>
              <a:rPr lang="en-US" altLang="ja-JP" dirty="0"/>
              <a:t>/1011/mgp00051.html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現世御利益（就職）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       </a:t>
            </a:r>
            <a:r>
              <a:rPr lang="ja-JP" altLang="en-US" sz="4800" dirty="0" smtClean="0">
                <a:solidFill>
                  <a:srgbClr val="FF0000"/>
                </a:solidFill>
              </a:rPr>
              <a:t>有利なんじゃないかな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sz="4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最後に</a:t>
            </a:r>
            <a:endParaRPr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ありがちな質問</a:t>
            </a:r>
            <a:r>
              <a:rPr lang="en-US" altLang="ja-JP" dirty="0" smtClean="0"/>
              <a:t>/</a:t>
            </a:r>
            <a:r>
              <a:rPr lang="ja-JP" altLang="en-US" dirty="0" smtClean="0"/>
              <a:t>感想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何やってるのかさっぱりわからん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ja-JP" altLang="en-US" dirty="0" smtClean="0"/>
              <a:t>何</a:t>
            </a:r>
            <a:r>
              <a:rPr lang="ja-JP" altLang="en-US" dirty="0"/>
              <a:t>やって良いのかさっぱりわからん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ja-JP" altLang="en-US" dirty="0" smtClean="0"/>
              <a:t>厳しそう</a:t>
            </a:r>
            <a:r>
              <a:rPr lang="en-US" altLang="ja-JP" dirty="0"/>
              <a:t>…</a:t>
            </a:r>
            <a:r>
              <a:rPr lang="ja-JP" altLang="en-US" dirty="0"/>
              <a:t> </a:t>
            </a:r>
            <a:r>
              <a:rPr lang="en-US" altLang="ja-JP" b="1" dirty="0"/>
              <a:t>(</a:t>
            </a:r>
            <a:r>
              <a:rPr lang="ja-JP" altLang="en-US" b="1" dirty="0"/>
              <a:t>情報実験履修者談</a:t>
            </a:r>
            <a:r>
              <a:rPr lang="en-US" altLang="ja-JP" b="1" dirty="0"/>
              <a:t>)</a:t>
            </a:r>
            <a:r>
              <a:rPr lang="ja-JP" altLang="en-US" b="1" dirty="0" smtClean="0"/>
              <a:t> </a:t>
            </a:r>
            <a:endParaRPr lang="en-US" altLang="ja-JP" b="1" dirty="0" smtClean="0"/>
          </a:p>
          <a:p>
            <a:endParaRPr lang="en-US" altLang="ja-JP" b="1" dirty="0" smtClean="0"/>
          </a:p>
          <a:p>
            <a:endParaRPr lang="en-US" altLang="ja-JP" b="1" dirty="0" smtClean="0"/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 flipH="1">
            <a:off x="1071538" y="342900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http://www.ep.sci.hokudai.ac.jp/~epnetfan/zagaku/2004/0416/200404.pdf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自力更生</a:t>
            </a:r>
            <a:r>
              <a:rPr lang="en-US" altLang="ja-JP" dirty="0" smtClean="0"/>
              <a:t>/</a:t>
            </a:r>
            <a:r>
              <a:rPr lang="ja-JP" altLang="en-US" dirty="0" smtClean="0"/>
              <a:t>一緒に考えよう</a:t>
            </a:r>
            <a:r>
              <a:rPr lang="en-US" altLang="ja-JP" dirty="0" smtClean="0"/>
              <a:t>.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プロバイダで提供されているサービスは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たいてい自分で出来ます</a:t>
            </a:r>
            <a:r>
              <a:rPr lang="en-US" altLang="ja-JP" dirty="0" smtClean="0"/>
              <a:t>. </a:t>
            </a:r>
          </a:p>
          <a:p>
            <a:pPr lvl="1"/>
            <a:r>
              <a:rPr lang="ja-JP" altLang="en-US" dirty="0" smtClean="0"/>
              <a:t>金を払うか</a:t>
            </a:r>
            <a:r>
              <a:rPr lang="en-US" altLang="ja-JP" dirty="0" smtClean="0"/>
              <a:t>/</a:t>
            </a:r>
            <a:r>
              <a:rPr lang="ja-JP" altLang="en-US" dirty="0" smtClean="0"/>
              <a:t>経験を積むか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必要ならば</a:t>
            </a:r>
            <a:r>
              <a:rPr lang="en-US" altLang="ja-JP" dirty="0" smtClean="0"/>
              <a:t>, </a:t>
            </a:r>
            <a:r>
              <a:rPr lang="ja-JP" altLang="en-US" dirty="0" smtClean="0"/>
              <a:t>機材を購入します</a:t>
            </a:r>
            <a:r>
              <a:rPr lang="en-US" altLang="ja-JP" dirty="0" smtClean="0"/>
              <a:t>.  </a:t>
            </a:r>
          </a:p>
          <a:p>
            <a:pPr lvl="1"/>
            <a:endParaRPr lang="en-US" altLang="ja-JP" dirty="0"/>
          </a:p>
          <a:p>
            <a:r>
              <a:rPr lang="ja-JP" altLang="en-US" dirty="0" smtClean="0"/>
              <a:t>そうは言っても</a:t>
            </a:r>
            <a:r>
              <a:rPr lang="en-US" altLang="ja-JP" dirty="0" smtClean="0"/>
              <a:t>, </a:t>
            </a:r>
            <a:r>
              <a:rPr lang="ja-JP" altLang="en-US" dirty="0" smtClean="0"/>
              <a:t>最初のとっかかりは一緒に考えましょう．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ネタとしては</a:t>
            </a:r>
            <a:r>
              <a:rPr lang="en-US" altLang="ja-JP" dirty="0" smtClean="0"/>
              <a:t>, …</a:t>
            </a:r>
          </a:p>
          <a:p>
            <a:pPr lvl="1"/>
            <a:r>
              <a:rPr lang="en-US" altLang="ja-JP" dirty="0" err="1" smtClean="0"/>
              <a:t>TeX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で文章が書ける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自前で</a:t>
            </a:r>
            <a:r>
              <a:rPr lang="en-US" altLang="ja-JP" dirty="0" smtClean="0"/>
              <a:t> YouTube (</a:t>
            </a:r>
            <a:r>
              <a:rPr lang="en-US" altLang="ja-JP" dirty="0" smtClean="0">
                <a:hlinkClick r:id="rId3"/>
              </a:rPr>
              <a:t>mosir </a:t>
            </a:r>
            <a:r>
              <a:rPr lang="ja-JP" altLang="en-US" dirty="0" smtClean="0">
                <a:hlinkClick r:id="rId3"/>
              </a:rPr>
              <a:t>プロジェクト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>
                <a:hlinkClick r:id="rId4"/>
              </a:rPr>
              <a:t>Ruby </a:t>
            </a:r>
            <a:r>
              <a:rPr lang="ja-JP" altLang="en-US" dirty="0" smtClean="0">
                <a:hlinkClick r:id="rId4"/>
              </a:rPr>
              <a:t>でお絵描き</a:t>
            </a:r>
            <a:endParaRPr lang="en-US" altLang="ja-JP" dirty="0" smtClean="0"/>
          </a:p>
          <a:p>
            <a:pPr lvl="1"/>
            <a:r>
              <a:rPr lang="ja-JP" altLang="en-US" dirty="0" smtClean="0">
                <a:hlinkClick r:id="rId5"/>
              </a:rPr>
              <a:t>数値流体計算</a:t>
            </a:r>
            <a:r>
              <a:rPr lang="ja-JP" altLang="en-US" dirty="0" smtClean="0"/>
              <a:t>してみる</a:t>
            </a:r>
            <a:r>
              <a:rPr lang="en-US" altLang="ja-JP" dirty="0" smtClean="0"/>
              <a:t>. </a:t>
            </a:r>
            <a:r>
              <a:rPr lang="ja-JP" altLang="en-US" dirty="0" smtClean="0"/>
              <a:t>うずうず</a:t>
            </a:r>
            <a:r>
              <a:rPr lang="en-US" altLang="ja-JP" dirty="0" smtClean="0"/>
              <a:t>. </a:t>
            </a:r>
          </a:p>
          <a:p>
            <a:pPr lvl="1"/>
            <a:r>
              <a:rPr lang="ja-JP" altLang="en-US" dirty="0" smtClean="0"/>
              <a:t>お天気カメラ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気象センサー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サーバ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GPU </a:t>
            </a:r>
            <a:r>
              <a:rPr lang="ja-JP" altLang="en-US" dirty="0" smtClean="0"/>
              <a:t>で数値計算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参考文献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座学編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http://</a:t>
            </a:r>
            <a:r>
              <a:rPr lang="en-US" altLang="ja-JP" dirty="0" err="1" smtClean="0"/>
              <a:t>www.ep.sci.hokudai.ac.jp/~epnetfan/zagaku</a:t>
            </a:r>
            <a:r>
              <a:rPr lang="en-US" altLang="ja-JP" dirty="0" smtClean="0"/>
              <a:t>/</a:t>
            </a:r>
          </a:p>
          <a:p>
            <a:pPr>
              <a:buNone/>
            </a:pPr>
            <a:endParaRPr lang="en-US" altLang="ja-JP" dirty="0" smtClean="0"/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言い換えると</a:t>
            </a:r>
            <a:r>
              <a:rPr lang="en-US" altLang="ja-JP" dirty="0" smtClean="0"/>
              <a:t>….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</a:t>
            </a:r>
            <a:r>
              <a:rPr lang="ja-JP" altLang="en-US" dirty="0" smtClean="0">
                <a:solidFill>
                  <a:srgbClr val="FF0000"/>
                </a:solidFill>
              </a:rPr>
              <a:t>場</a:t>
            </a:r>
            <a:r>
              <a:rPr lang="ja-JP" altLang="en-US" dirty="0" smtClean="0"/>
              <a:t>である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部屋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計算機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その他必要な機器は提供 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それを使ってどうするかは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みんなが考える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何でこんなことを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詳細は情報実験の第一回講義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hlinkClick r:id="rId2"/>
              </a:rPr>
              <a:t>「なぜ情報実験か </a:t>
            </a:r>
            <a:r>
              <a:rPr lang="en-US" altLang="ja-JP" dirty="0" err="1" smtClean="0">
                <a:hlinkClick r:id="rId2"/>
              </a:rPr>
              <a:t>UNix</a:t>
            </a:r>
            <a:r>
              <a:rPr lang="en-US" altLang="ja-JP" dirty="0" smtClean="0">
                <a:hlinkClick r:id="rId2"/>
              </a:rPr>
              <a:t>/Internet </a:t>
            </a:r>
            <a:r>
              <a:rPr lang="ja-JP" altLang="en-US" dirty="0" smtClean="0">
                <a:hlinkClick r:id="rId2"/>
              </a:rPr>
              <a:t>の歴史を踏まえて」</a:t>
            </a:r>
            <a:r>
              <a:rPr lang="ja-JP" altLang="en-US" dirty="0" smtClean="0"/>
              <a:t>参照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何でこんなことを</a:t>
            </a:r>
            <a:r>
              <a:rPr lang="en-US" altLang="ja-JP" dirty="0" smtClean="0"/>
              <a:t>….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研究における「</a:t>
            </a:r>
            <a:r>
              <a:rPr lang="ja-JP" altLang="en-US" dirty="0" smtClean="0">
                <a:solidFill>
                  <a:srgbClr val="FF0000"/>
                </a:solidFill>
              </a:rPr>
              <a:t>読み</a:t>
            </a:r>
            <a:r>
              <a:rPr lang="en-US" altLang="ja-JP" dirty="0" smtClean="0">
                <a:solidFill>
                  <a:srgbClr val="FF0000"/>
                </a:solidFill>
              </a:rPr>
              <a:t>, </a:t>
            </a:r>
            <a:r>
              <a:rPr lang="ja-JP" altLang="en-US" dirty="0" smtClean="0">
                <a:solidFill>
                  <a:srgbClr val="FF0000"/>
                </a:solidFill>
              </a:rPr>
              <a:t>書き</a:t>
            </a:r>
            <a:r>
              <a:rPr lang="en-US" altLang="ja-JP" dirty="0" smtClean="0">
                <a:solidFill>
                  <a:srgbClr val="FF0000"/>
                </a:solidFill>
              </a:rPr>
              <a:t>, </a:t>
            </a:r>
            <a:r>
              <a:rPr lang="ja-JP" altLang="en-US" dirty="0" smtClean="0">
                <a:solidFill>
                  <a:srgbClr val="FF0000"/>
                </a:solidFill>
              </a:rPr>
              <a:t>そろばん</a:t>
            </a:r>
            <a:r>
              <a:rPr lang="ja-JP" altLang="en-US" dirty="0" smtClean="0"/>
              <a:t>」には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計算機の利用が必須</a:t>
            </a:r>
            <a:r>
              <a:rPr lang="en-US" altLang="ja-JP" dirty="0" smtClean="0"/>
              <a:t>. </a:t>
            </a:r>
            <a:endParaRPr lang="en-US" altLang="ja-JP" dirty="0"/>
          </a:p>
          <a:p>
            <a:pPr lvl="1"/>
            <a:r>
              <a:rPr lang="ja-JP" altLang="en-US" dirty="0" smtClean="0"/>
              <a:t>自分の計算環境は自分で用意せねばならないのが現実</a:t>
            </a:r>
            <a:r>
              <a:rPr lang="en-US" altLang="ja-JP" dirty="0" smtClean="0"/>
              <a:t>.  </a:t>
            </a:r>
          </a:p>
          <a:p>
            <a:pPr lvl="1"/>
            <a:r>
              <a:rPr lang="ja-JP" altLang="en-US" dirty="0" smtClean="0"/>
              <a:t>苦手だからやらない</a:t>
            </a:r>
            <a:r>
              <a:rPr lang="en-US" altLang="ja-JP" dirty="0" smtClean="0"/>
              <a:t> → </a:t>
            </a:r>
            <a:r>
              <a:rPr lang="ja-JP" altLang="en-US" dirty="0" smtClean="0"/>
              <a:t>研究できない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何でこんなことを</a:t>
            </a:r>
            <a:r>
              <a:rPr lang="en-US" altLang="ja-JP" dirty="0" smtClean="0"/>
              <a:t>….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情報技術の進歩は著しい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 </a:t>
            </a:r>
            <a:r>
              <a:rPr lang="ja-JP" altLang="en-US" dirty="0" smtClean="0"/>
              <a:t>年前の知識は通用しない</a:t>
            </a:r>
            <a:r>
              <a:rPr lang="en-US" altLang="ja-JP" dirty="0" smtClean="0"/>
              <a:t>…. </a:t>
            </a:r>
          </a:p>
          <a:p>
            <a:pPr lvl="1"/>
            <a:r>
              <a:rPr lang="ja-JP" altLang="en-US" dirty="0" smtClean="0"/>
              <a:t>年寄りには時間が無い</a:t>
            </a:r>
            <a:r>
              <a:rPr lang="en-US" altLang="ja-JP" dirty="0" smtClean="0"/>
              <a:t>/</a:t>
            </a:r>
            <a:r>
              <a:rPr lang="ja-JP" altLang="en-US" dirty="0" smtClean="0"/>
              <a:t>覚えられない</a:t>
            </a:r>
            <a:r>
              <a:rPr lang="en-US" altLang="ja-JP" dirty="0" smtClean="0"/>
              <a:t>. </a:t>
            </a:r>
            <a:r>
              <a:rPr lang="ja-JP" altLang="en-US" dirty="0" smtClean="0"/>
              <a:t>若い人に頑張ってもらって上がりを食う</a:t>
            </a:r>
            <a:r>
              <a:rPr lang="en-US" altLang="ja-JP" dirty="0" smtClean="0"/>
              <a:t>.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2476500"/>
            <a:ext cx="5435600" cy="4076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何でこんなことを</a:t>
            </a:r>
            <a:r>
              <a:rPr lang="en-US" altLang="ja-JP" dirty="0" smtClean="0"/>
              <a:t>….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1600200"/>
            <a:ext cx="8511525" cy="4525963"/>
          </a:xfrm>
        </p:spPr>
        <p:txBody>
          <a:bodyPr/>
          <a:lstStyle/>
          <a:p>
            <a:r>
              <a:rPr lang="ja-JP" altLang="en-US" dirty="0" smtClean="0"/>
              <a:t>地球惑星科学の情報化へ貢献できる人材が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生まれるきっかけとしたい</a:t>
            </a:r>
            <a:r>
              <a:rPr lang="en-US" altLang="ja-JP" dirty="0" smtClean="0"/>
              <a:t>. </a:t>
            </a:r>
            <a:r>
              <a:rPr lang="ja-JP" altLang="en-US" dirty="0" smtClean="0">
                <a:solidFill>
                  <a:srgbClr val="FF0000"/>
                </a:solidFill>
              </a:rPr>
              <a:t>情報の作り手に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67000" y="6292334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http://www.ep.sci.hokudai.ac.jp/~inex/y2008/0411/lecture/pub/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歴史</a:t>
            </a:r>
            <a:endParaRPr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歴史は繰り返す</a:t>
            </a:r>
            <a:r>
              <a:rPr lang="en-US" altLang="ja-JP" dirty="0" smtClean="0"/>
              <a:t>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座学編</a:t>
            </a:r>
            <a:r>
              <a:rPr lang="en-US" altLang="ja-JP" dirty="0" smtClean="0"/>
              <a:t> </a:t>
            </a:r>
            <a:r>
              <a:rPr lang="ja-JP" altLang="en-US" dirty="0" smtClean="0"/>
              <a:t>第 </a:t>
            </a:r>
            <a:r>
              <a:rPr lang="en-US" altLang="ja-JP" dirty="0" smtClean="0"/>
              <a:t>15 </a:t>
            </a:r>
            <a:r>
              <a:rPr lang="ja-JP" altLang="en-US" dirty="0" smtClean="0"/>
              <a:t>回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 </a:t>
            </a:r>
            <a:r>
              <a:rPr lang="ja-JP" altLang="en-US" dirty="0" smtClean="0">
                <a:hlinkClick r:id="rId2"/>
              </a:rPr>
              <a:t>「プレイバック </a:t>
            </a:r>
            <a:r>
              <a:rPr lang="en-US" altLang="ja-JP" dirty="0" smtClean="0">
                <a:hlinkClick r:id="rId2"/>
              </a:rPr>
              <a:t>EPnetFaN</a:t>
            </a:r>
            <a:r>
              <a:rPr lang="ja-JP" altLang="en-US" dirty="0" smtClean="0">
                <a:hlinkClick r:id="rId2"/>
              </a:rPr>
              <a:t>」</a:t>
            </a:r>
            <a:endParaRPr lang="en-US" altLang="ja-JP" dirty="0" smtClean="0">
              <a:hlinkClick r:id="rId2"/>
            </a:endParaRPr>
          </a:p>
          <a:p>
            <a:endParaRPr lang="en-US" altLang="ja-JP" dirty="0" smtClean="0">
              <a:hlinkClick r:id="rId2"/>
            </a:endParaRPr>
          </a:p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座学編</a:t>
            </a:r>
            <a:r>
              <a:rPr lang="en-US" altLang="ja-JP" dirty="0" smtClean="0"/>
              <a:t> </a:t>
            </a:r>
            <a:r>
              <a:rPr lang="ja-JP" altLang="en-US" dirty="0" smtClean="0"/>
              <a:t>第 </a:t>
            </a:r>
            <a:r>
              <a:rPr lang="en-US" altLang="ja-JP" dirty="0" smtClean="0"/>
              <a:t>15 </a:t>
            </a:r>
            <a:r>
              <a:rPr lang="ja-JP" altLang="en-US" dirty="0" smtClean="0"/>
              <a:t>回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 </a:t>
            </a:r>
            <a:r>
              <a:rPr lang="ja-JP" altLang="en-US" dirty="0" smtClean="0">
                <a:hlinkClick r:id="rId3"/>
              </a:rPr>
              <a:t>「</a:t>
            </a:r>
            <a:r>
              <a:rPr lang="en-US" altLang="ja-JP" dirty="0" smtClean="0">
                <a:hlinkClick r:id="rId3"/>
              </a:rPr>
              <a:t>EPnetFaN </a:t>
            </a:r>
            <a:r>
              <a:rPr lang="ja-JP" altLang="en-US" dirty="0" smtClean="0">
                <a:hlinkClick r:id="rId3"/>
              </a:rPr>
              <a:t>ってこんなの</a:t>
            </a:r>
            <a:r>
              <a:rPr lang="en-US" altLang="ja-JP" dirty="0" smtClean="0">
                <a:hlinkClick r:id="rId3"/>
              </a:rPr>
              <a:t>…</a:t>
            </a:r>
            <a:r>
              <a:rPr lang="ja-JP" altLang="en-US" dirty="0" smtClean="0">
                <a:hlinkClick r:id="rId3"/>
              </a:rPr>
              <a:t>かも</a:t>
            </a:r>
            <a:r>
              <a:rPr lang="en-US" altLang="ja-JP" dirty="0">
                <a:hlinkClick r:id="rId3"/>
              </a:rPr>
              <a:t>？</a:t>
            </a:r>
            <a:r>
              <a:rPr lang="ja-JP" altLang="en-US" dirty="0" smtClean="0">
                <a:hlinkClick r:id="rId3"/>
              </a:rPr>
              <a:t>」 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510</Words>
  <Application>Microsoft Macintosh PowerPoint</Application>
  <PresentationFormat>画面に合わせる (4:3)</PresentationFormat>
  <Paragraphs>98</Paragraphs>
  <Slides>26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epnetfan の歴史とか何とか</vt:lpstr>
      <vt:lpstr>epnetfan って何？</vt:lpstr>
      <vt:lpstr>言い換えると…. </vt:lpstr>
      <vt:lpstr>何でこんなことを</vt:lpstr>
      <vt:lpstr>何でこんなことを…. </vt:lpstr>
      <vt:lpstr>何でこんなことを…. </vt:lpstr>
      <vt:lpstr>何でこんなことを….</vt:lpstr>
      <vt:lpstr>歴史</vt:lpstr>
      <vt:lpstr>歴史は繰り返す?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最近の活動</vt:lpstr>
      <vt:lpstr>最近は?</vt:lpstr>
      <vt:lpstr>培った情報技術を生かす場面とか</vt:lpstr>
      <vt:lpstr>研究する時に活かせる？</vt:lpstr>
      <vt:lpstr>環境は誰が支えるか</vt:lpstr>
      <vt:lpstr>スライド 21</vt:lpstr>
      <vt:lpstr>現世御利益（就職）</vt:lpstr>
      <vt:lpstr>最後に</vt:lpstr>
      <vt:lpstr>ありがちな質問/感想</vt:lpstr>
      <vt:lpstr>自力更生/一緒に考えよう. </vt:lpstr>
      <vt:lpstr>参考文献</vt:lpstr>
    </vt:vector>
  </TitlesOfParts>
  <Company>GFD_Dennou_Club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epnetfan の歴史とか何とか</dc:title>
  <dc:creator>SUGIYAMA Ko-ichiro</dc:creator>
  <cp:lastModifiedBy>kondou</cp:lastModifiedBy>
  <cp:revision>65</cp:revision>
  <dcterms:created xsi:type="dcterms:W3CDTF">2009-04-24T03:44:22Z</dcterms:created>
  <dcterms:modified xsi:type="dcterms:W3CDTF">2009-04-24T04:01:35Z</dcterms:modified>
</cp:coreProperties>
</file>