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4" d="100"/>
          <a:sy n="84" d="100"/>
        </p:scale>
        <p:origin x="72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207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322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03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011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76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08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10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11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99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764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721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583CE-58CE-4918-A87F-E3BF5F07E187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97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テキスト ボックス 2"/>
              <p:cNvSpPr txBox="1"/>
              <p:nvPr/>
            </p:nvSpPr>
            <p:spPr>
              <a:xfrm>
                <a:off x="1620326" y="2133216"/>
                <a:ext cx="5624425" cy="73866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ja-JP" altLang="en-US" sz="1600" b="0" dirty="0"/>
                  <a:t>マグニチュード</a:t>
                </a:r>
                <a14:m>
                  <m:oMath xmlns:m="http://schemas.openxmlformats.org/officeDocument/2006/math">
                    <m:r>
                      <a:rPr lang="en-US" altLang="ja-JP" sz="1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16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altLang="ja-JP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ja-JP" altLang="en-US" sz="1600" dirty="0"/>
                      <m:t>から</m:t>
                    </m:r>
                    <m:r>
                      <a:rPr lang="en-US" altLang="ja-JP" sz="16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1600" b="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altLang="ja-JP" sz="1600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1600" b="0" i="1" dirty="0" smtClean="0">
                        <a:latin typeface="Cambria Math" panose="02040503050406030204" pitchFamily="18" charset="0"/>
                      </a:rPr>
                      <m:t>𝑑𝑀</m:t>
                    </m:r>
                    <m:r>
                      <m:rPr>
                        <m:nor/>
                      </m:rPr>
                      <a:rPr lang="en-US" altLang="ja-JP" sz="1600" b="0" i="0" dirty="0" smtClean="0"/>
                      <m:t> </m:t>
                    </m:r>
                    <m:r>
                      <a:rPr lang="ja-JP" altLang="en-US" sz="1600" i="1" dirty="0">
                        <a:latin typeface="Cambria Math" panose="02040503050406030204" pitchFamily="18" charset="0"/>
                      </a:rPr>
                      <m:t>の</m:t>
                    </m:r>
                    <m:r>
                      <a:rPr lang="ja-JP" altLang="en-US" sz="1600" i="1" dirty="0" smtClean="0">
                        <a:latin typeface="Cambria Math" panose="02040503050406030204" pitchFamily="18" charset="0"/>
                      </a:rPr>
                      <m:t>地震</m:t>
                    </m:r>
                    <m:r>
                      <a:rPr lang="ja-JP" altLang="en-US" sz="1600" i="1" dirty="0">
                        <a:latin typeface="Cambria Math" panose="02040503050406030204" pitchFamily="18" charset="0"/>
                      </a:rPr>
                      <m:t>の</m:t>
                    </m:r>
                    <m:r>
                      <a:rPr lang="ja-JP" altLang="en-US" sz="1600" i="1" dirty="0" smtClean="0">
                        <a:latin typeface="Cambria Math" panose="02040503050406030204" pitchFamily="18" charset="0"/>
                      </a:rPr>
                      <m:t>数</m:t>
                    </m:r>
                    <m:r>
                      <a:rPr lang="ja-JP" altLang="en-US" sz="1600" i="1" dirty="0">
                        <a:latin typeface="Cambria Math" panose="02040503050406030204" pitchFamily="18" charset="0"/>
                      </a:rPr>
                      <m:t>を</m:t>
                    </m:r>
                    <m:r>
                      <a:rPr lang="en-US" altLang="ja-JP" sz="16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1600" b="0" i="1" dirty="0" smtClean="0">
                        <a:latin typeface="Cambria Math" panose="02040503050406030204" pitchFamily="18" charset="0"/>
                      </a:rPr>
                      <m:t>𝑛</m:t>
                    </m:r>
                    <m:d>
                      <m:dPr>
                        <m:ctrlPr>
                          <a:rPr lang="en-US" altLang="ja-JP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1600" b="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US" altLang="ja-JP" sz="16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1600" i="1" dirty="0">
                        <a:latin typeface="Cambria Math" panose="02040503050406030204" pitchFamily="18" charset="0"/>
                      </a:rPr>
                      <m:t>と</m:t>
                    </m:r>
                    <m:r>
                      <a:rPr lang="ja-JP" altLang="en-US" sz="1600" i="1" dirty="0" smtClean="0">
                        <a:latin typeface="Cambria Math" panose="02040503050406030204" pitchFamily="18" charset="0"/>
                      </a:rPr>
                      <m:t>すると</m:t>
                    </m:r>
                  </m:oMath>
                </a14:m>
                <a:r>
                  <a:rPr lang="en-US" altLang="ja-JP" sz="1600" b="0" i="1" dirty="0">
                    <a:latin typeface="Cambria Math" panose="02040503050406030204" pitchFamily="18" charset="0"/>
                  </a:rPr>
                  <a:t>,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altLang="ja-JP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ja-JP" sz="16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altLang="ja-JP" sz="16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  <m:d>
                        <m:dPr>
                          <m:ctrlP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kumimoji="1" lang="en-US" altLang="ja-JP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en-US" altLang="ja-JP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kumimoji="1" lang="en-US" altLang="ja-JP" sz="1600" b="0" i="1" smtClean="0">
                          <a:latin typeface="Cambria Math" panose="02040503050406030204" pitchFamily="18" charset="0"/>
                        </a:rPr>
                        <m:t>𝑏𝑀</m:t>
                      </m:r>
                    </m:oMath>
                  </m:oMathPara>
                </a14:m>
                <a:endParaRPr kumimoji="1" lang="en-US" altLang="ja-JP" sz="1600" b="0" i="1" dirty="0">
                  <a:latin typeface="Cambria Math" panose="02040503050406030204" pitchFamily="18" charset="0"/>
                </a:endParaRPr>
              </a:p>
              <a:p>
                <a:r>
                  <a:rPr lang="ja-JP" altLang="en-US" sz="1600" dirty="0"/>
                  <a:t>が成り立つ</a:t>
                </a:r>
                <a:r>
                  <a:rPr lang="en-US" altLang="ja-JP" sz="1600" dirty="0"/>
                  <a:t>.</a:t>
                </a:r>
                <a:r>
                  <a:rPr lang="ja-JP" altLang="en-US" sz="1600" dirty="0"/>
                  <a:t> ただし </a:t>
                </a:r>
                <a14:m>
                  <m:oMath xmlns:m="http://schemas.openxmlformats.org/officeDocument/2006/math">
                    <m:r>
                      <a:rPr lang="en-US" altLang="ja-JP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ja-JP" altLang="en-US" sz="1600" dirty="0"/>
                  <a:t> と </a:t>
                </a:r>
                <a14:m>
                  <m:oMath xmlns:m="http://schemas.openxmlformats.org/officeDocument/2006/math">
                    <m:r>
                      <a:rPr lang="en-US" altLang="ja-JP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ja-JP" altLang="en-US" sz="1600" dirty="0"/>
                  <a:t> は定数である</a:t>
                </a:r>
                <a:r>
                  <a:rPr lang="en-US" altLang="ja-JP" sz="1600" dirty="0"/>
                  <a:t>.</a:t>
                </a:r>
                <a:endParaRPr kumimoji="1" lang="en-US" altLang="ja-JP" sz="16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0326" y="2133216"/>
                <a:ext cx="5624425" cy="738664"/>
              </a:xfrm>
              <a:prstGeom prst="rect">
                <a:avLst/>
              </a:prstGeom>
              <a:blipFill>
                <a:blip r:embed="rId2"/>
                <a:stretch>
                  <a:fillRect l="-2278" t="-10744" r="-1193" b="-1570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3143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250</TotalTime>
  <Words>35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Cambria Math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yot</dc:creator>
  <cp:lastModifiedBy>Takahashi Yoshiyuki</cp:lastModifiedBy>
  <cp:revision>26</cp:revision>
  <dcterms:created xsi:type="dcterms:W3CDTF">2017-10-20T15:59:13Z</dcterms:created>
  <dcterms:modified xsi:type="dcterms:W3CDTF">2024-06-19T02:33:42Z</dcterms:modified>
</cp:coreProperties>
</file>