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3" r:id="rId2"/>
    <p:sldId id="305" r:id="rId3"/>
    <p:sldId id="404" r:id="rId4"/>
    <p:sldId id="409" r:id="rId5"/>
    <p:sldId id="411" r:id="rId6"/>
    <p:sldId id="412" r:id="rId7"/>
    <p:sldId id="408" r:id="rId8"/>
    <p:sldId id="343" r:id="rId9"/>
    <p:sldId id="390" r:id="rId10"/>
    <p:sldId id="392" r:id="rId11"/>
    <p:sldId id="414" r:id="rId12"/>
    <p:sldId id="393" r:id="rId13"/>
    <p:sldId id="395" r:id="rId14"/>
    <p:sldId id="419" r:id="rId15"/>
    <p:sldId id="421" r:id="rId16"/>
    <p:sldId id="420" r:id="rId17"/>
    <p:sldId id="416" r:id="rId18"/>
    <p:sldId id="418" r:id="rId19"/>
    <p:sldId id="417" r:id="rId20"/>
    <p:sldId id="406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89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3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7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30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2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39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84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8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5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57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11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26.png"/><Relationship Id="rId7" Type="http://schemas.openxmlformats.org/officeDocument/2006/relationships/image" Target="../media/image3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220.png"/><Relationship Id="rId4" Type="http://schemas.openxmlformats.org/officeDocument/2006/relationships/image" Target="../media/image17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Fortran </a:t>
            </a:r>
            <a:r>
              <a:rPr lang="ja-JP" altLang="en-US" dirty="0" smtClean="0"/>
              <a:t>入門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69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最小二乗法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一次関数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ここから先は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具体的な例を使って考える</a:t>
            </a:r>
            <a:r>
              <a:rPr lang="en-US" altLang="ja-JP" dirty="0" smtClean="0"/>
              <a:t>.</a:t>
            </a:r>
          </a:p>
          <a:p>
            <a:r>
              <a:rPr lang="ja-JP" altLang="en-US" dirty="0" smtClean="0"/>
              <a:t>フィッティングしたい関数が一次関数の時を考える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endParaRPr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403648" y="3369553"/>
                <a:ext cx="248010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smtClean="0">
                          <a:latin typeface="Cambria Math"/>
                        </a:rPr>
                        <m:t>=</m:t>
                      </m:r>
                      <m:r>
                        <a:rPr lang="en-US" altLang="ja-JP" sz="3600" b="0" i="1" smtClean="0">
                          <a:latin typeface="Cambria Math"/>
                        </a:rPr>
                        <m:t>𝑎𝑥</m:t>
                      </m:r>
                      <m:r>
                        <a:rPr lang="en-US" altLang="ja-JP" sz="3600" b="0" i="1" smtClean="0">
                          <a:latin typeface="Cambria Math"/>
                        </a:rPr>
                        <m:t>+</m:t>
                      </m:r>
                      <m:r>
                        <a:rPr lang="en-US" altLang="ja-JP" sz="36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369553"/>
                <a:ext cx="2480103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 rot="16200000">
            <a:off x="4278469" y="482667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算数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09904" y="637652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理科</a:t>
            </a:r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318" y="4024525"/>
            <a:ext cx="3841501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最小二乗法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一次関数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二乗誤差は下のようになる</a:t>
            </a:r>
            <a:r>
              <a:rPr lang="en-US" altLang="ja-JP" dirty="0" smtClean="0"/>
              <a:t>.</a:t>
            </a:r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一次関数の係数は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下の条件を基に決めればよい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endParaRPr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339750" y="2298178"/>
                <a:ext cx="4834272" cy="1130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/>
                        </a:rPr>
                        <m:t>𝐸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ja-JP" altLang="en-US" sz="2400" i="1">
                                          <a:latin typeface="Cambria Math"/>
                                        </a:rPr>
                                        <m:t>𝑎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ja-JP" altLang="en-US" sz="2400" i="1"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ja-JP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0" y="2298178"/>
                <a:ext cx="4834272" cy="11308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218593" y="5212156"/>
                <a:ext cx="1921359" cy="809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𝐸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altLang="ja-JP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593" y="5212156"/>
                <a:ext cx="1921359" cy="8091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4954897" y="5204184"/>
                <a:ext cx="1921359" cy="809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𝐸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altLang="ja-JP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897" y="5204184"/>
                <a:ext cx="1921359" cy="8091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46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最小二乗法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一次関数 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 smtClean="0"/>
                  <a:t>これ</a:t>
                </a:r>
                <a:r>
                  <a:rPr lang="ja-JP" altLang="en-US" dirty="0"/>
                  <a:t>は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下のような</a:t>
                </a:r>
                <a:r>
                  <a:rPr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𝑎</m:t>
                    </m:r>
                  </m:oMath>
                </a14:m>
                <a:r>
                  <a:rPr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𝑏</m:t>
                    </m:r>
                    <m:r>
                      <a:rPr lang="en-US" altLang="ja-JP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の連立方程式となる</a:t>
                </a:r>
                <a:r>
                  <a:rPr lang="en-US" altLang="ja-JP" dirty="0" smtClean="0"/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 r="-14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1475656" y="2564904"/>
            <a:ext cx="5447645" cy="113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436264" y="2204864"/>
                <a:ext cx="6952160" cy="2319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𝐸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altLang="ja-JP" sz="2400" b="0" i="1" smtClean="0"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r>
                            <a:rPr lang="en-US" altLang="ja-JP" sz="24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2400" i="1">
                                      <a:latin typeface="Cambria Math"/>
                                    </a:rPr>
                                    <m:t>𝑎</m:t>
                                  </m:r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/>
                          </m:sSup>
                        </m:e>
                      </m:nary>
                    </m:oMath>
                  </m:oMathPara>
                </a14:m>
                <a:endParaRPr lang="en-US" altLang="ja-JP" sz="24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dirty="0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2400" i="1" dirty="0" smtClean="0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2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/>
                            </a:rPr>
                            <m:t>2</m:t>
                          </m:r>
                          <m:nary>
                            <m:naryPr>
                              <m:chr m:val="∑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en-US" altLang="ja-JP" sz="2400" i="1">
                          <a:latin typeface="Cambria Math"/>
                        </a:rPr>
                        <m:t>𝑎</m:t>
                      </m:r>
                      <m:r>
                        <a:rPr lang="en-US" altLang="ja-JP" sz="2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/>
                            </a:rPr>
                            <m:t>2</m:t>
                          </m:r>
                          <m:nary>
                            <m:naryPr>
                              <m:chr m:val="∑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en-US" altLang="ja-JP" sz="2400" i="1">
                          <a:latin typeface="Cambria Math"/>
                        </a:rPr>
                        <m:t>𝑏</m:t>
                      </m:r>
                      <m:r>
                        <a:rPr lang="en-US" altLang="ja-JP" sz="2400" i="1">
                          <a:latin typeface="Cambria Math"/>
                        </a:rPr>
                        <m:t>−2</m:t>
                      </m:r>
                      <m:nary>
                        <m:naryPr>
                          <m:chr m:val="∑"/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400" i="1">
                              <a:latin typeface="Cambria Math"/>
                            </a:rPr>
                            <m:t>𝑖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altLang="ja-JP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264" y="2204864"/>
                <a:ext cx="6952160" cy="23198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436264" y="4378494"/>
                <a:ext cx="5527860" cy="2319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𝐸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altLang="ja-JP" sz="2400" b="0" i="1" smtClean="0"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2400" i="1">
                                      <a:latin typeface="Cambria Math"/>
                                    </a:rPr>
                                    <m:t>𝑎</m:t>
                                  </m:r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/>
                          </m:sSup>
                        </m:e>
                      </m:nary>
                    </m:oMath>
                  </m:oMathPara>
                </a14:m>
                <a:endParaRPr lang="en-US" altLang="ja-JP" sz="24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dirty="0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2400" i="1" dirty="0" smtClean="0"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2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/>
                            </a:rPr>
                            <m:t>2</m:t>
                          </m:r>
                          <m:nary>
                            <m:naryPr>
                              <m:chr m:val="∑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altLang="ja-JP" sz="24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en-US" altLang="ja-JP" sz="2400" i="1">
                          <a:latin typeface="Cambria Math"/>
                        </a:rPr>
                        <m:t>𝑎</m:t>
                      </m:r>
                      <m:r>
                        <a:rPr lang="en-US" altLang="ja-JP" sz="2400" i="1">
                          <a:latin typeface="Cambria Math"/>
                        </a:rPr>
                        <m:t>+2</m:t>
                      </m:r>
                      <m:r>
                        <a:rPr lang="en-US" altLang="ja-JP" sz="2400" i="1">
                          <a:latin typeface="Cambria Math"/>
                        </a:rPr>
                        <m:t>𝑁𝑏</m:t>
                      </m:r>
                      <m:r>
                        <a:rPr lang="en-US" altLang="ja-JP" sz="2400" i="1">
                          <a:latin typeface="Cambria Math"/>
                        </a:rPr>
                        <m:t>−2</m:t>
                      </m:r>
                      <m:nary>
                        <m:naryPr>
                          <m:chr m:val="∑"/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400" i="1">
                              <a:latin typeface="Cambria Math"/>
                            </a:rPr>
                            <m:t>𝑖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altLang="ja-JP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264" y="4378494"/>
                <a:ext cx="5527860" cy="23198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9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最小二乗法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一次関数 </a:t>
            </a:r>
            <a:r>
              <a:rPr lang="en-US" altLang="ja-JP" dirty="0" smtClean="0"/>
              <a:t>(4)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 smtClean="0"/>
                  <a:t>この連立一次方程式より</a:t>
                </a:r>
                <a:r>
                  <a:rPr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𝑎</m:t>
                    </m:r>
                  </m:oMath>
                </a14:m>
                <a:r>
                  <a:rPr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𝑏</m:t>
                    </m:r>
                    <m:r>
                      <a:rPr lang="en-US" altLang="ja-JP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は下のように求められる</a:t>
                </a:r>
                <a:r>
                  <a:rPr lang="en-US" altLang="ja-JP" dirty="0" smtClean="0"/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1475656" y="2564904"/>
            <a:ext cx="5447645" cy="113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220731" y="2937199"/>
                <a:ext cx="5375831" cy="1052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/>
                        </a:rPr>
                        <m:t>𝑎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ja-JP" sz="24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𝑁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altLang="ja-JP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731" y="2937199"/>
                <a:ext cx="5375831" cy="10520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220731" y="4760563"/>
                <a:ext cx="6466001" cy="1052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/>
                        </a:rPr>
                        <m:t>𝑏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  <m:r>
                            <a:rPr lang="en-US" altLang="ja-JP" sz="24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𝑁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𝑁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altLang="ja-JP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731" y="4760563"/>
                <a:ext cx="6466001" cy="10520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3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最小二乗法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一次関数 </a:t>
            </a:r>
            <a:r>
              <a:rPr lang="en-US" altLang="ja-JP" dirty="0" smtClean="0"/>
              <a:t>(5)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平均</a:t>
            </a:r>
            <a:r>
              <a:rPr lang="en-US" altLang="ja-JP" dirty="0" smtClean="0"/>
              <a:t>, </a:t>
            </a:r>
            <a:r>
              <a:rPr lang="ja-JP" altLang="en-US" dirty="0" smtClean="0"/>
              <a:t>分散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共分散を用いると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下のように整理できる</a:t>
            </a:r>
            <a:r>
              <a:rPr lang="en-US" altLang="ja-JP" dirty="0" smtClean="0"/>
              <a:t>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5656" y="2887399"/>
            <a:ext cx="5447645" cy="113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339752" y="5877272"/>
                <a:ext cx="1293046" cy="87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/>
                        </a:rPr>
                        <m:t>𝑎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877272"/>
                <a:ext cx="1293046" cy="8719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211124" y="6103039"/>
                <a:ext cx="17218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/>
                        </a:rPr>
                        <m:t>𝑏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ja-JP" sz="2400" i="1">
                          <a:latin typeface="Cambria Math"/>
                        </a:rPr>
                        <m:t>−</m:t>
                      </m:r>
                      <m:r>
                        <a:rPr lang="en-US" altLang="ja-JP" sz="2400" i="1">
                          <a:latin typeface="Cambria Math"/>
                        </a:rPr>
                        <m:t>𝑎</m:t>
                      </m:r>
                      <m:acc>
                        <m:accPr>
                          <m:chr m:val="̅"/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124" y="6103039"/>
                <a:ext cx="1721882" cy="461665"/>
              </a:xfrm>
              <a:prstGeom prst="rect">
                <a:avLst/>
              </a:prstGeom>
              <a:blipFill>
                <a:blip r:embed="rId3"/>
                <a:stretch>
                  <a:fillRect r="-18794" b="-10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54926" y="3439183"/>
                <a:ext cx="1237390" cy="778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26" y="3439183"/>
                <a:ext cx="1237390" cy="778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54926" y="4588714"/>
                <a:ext cx="1242455" cy="778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26" y="4588714"/>
                <a:ext cx="1242455" cy="778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6327620" y="3383306"/>
                <a:ext cx="2808013" cy="15578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ja-JP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620" y="3383306"/>
                <a:ext cx="2808013" cy="155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2123728" y="3424994"/>
                <a:ext cx="3709605" cy="778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pt-BR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ja-JP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424994"/>
                <a:ext cx="3709605" cy="7789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2123728" y="4581128"/>
                <a:ext cx="3721403" cy="778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pt-BR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ja-JP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581128"/>
                <a:ext cx="3721403" cy="778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179512" y="304000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平均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23728" y="303693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分散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59133" y="303141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共分散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6593243" y="5283186"/>
                <a:ext cx="25074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ja-JP" altLang="en-US" sz="1400" dirty="0" smtClean="0">
                    <a:solidFill>
                      <a:srgbClr val="FF0000"/>
                    </a:solidFill>
                  </a:rPr>
                  <a:t> がどこまでを含むのか注意</a:t>
                </a:r>
                <a:r>
                  <a:rPr lang="en-US" altLang="ja-JP" sz="1400" dirty="0" smtClean="0">
                    <a:solidFill>
                      <a:srgbClr val="FF0000"/>
                    </a:solidFill>
                  </a:rPr>
                  <a:t>)</a:t>
                </a:r>
                <a:endParaRPr kumimoji="1" lang="en-US" altLang="ja-JP" sz="14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243" y="5283186"/>
                <a:ext cx="2507418" cy="307777"/>
              </a:xfrm>
              <a:prstGeom prst="rect">
                <a:avLst/>
              </a:prstGeom>
              <a:blipFill>
                <a:blip r:embed="rId9"/>
                <a:stretch>
                  <a:fillRect l="-730" t="-8000" b="-2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9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最小二乗法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補足 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最小二乗法は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「回帰」 </a:t>
            </a:r>
            <a:r>
              <a:rPr kumimoji="1" lang="en-US" altLang="ja-JP" dirty="0" smtClean="0"/>
              <a:t>(regression) </a:t>
            </a:r>
            <a:r>
              <a:rPr kumimoji="1" lang="ja-JP" altLang="en-US" dirty="0" smtClean="0"/>
              <a:t>で用いられる代表的な方法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ja-JP" altLang="en-US" dirty="0"/>
              <a:t>ここまで</a:t>
            </a:r>
            <a:r>
              <a:rPr lang="ja-JP" altLang="en-US" dirty="0" smtClean="0"/>
              <a:t>に説明した一次関数の決定は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「単回帰」とも呼ばれる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ja-JP" altLang="en-US" dirty="0" smtClean="0"/>
              <a:t>なお</a:t>
            </a:r>
            <a:r>
              <a:rPr kumimoji="1" lang="en-US" altLang="ja-JP" dirty="0" smtClean="0"/>
              <a:t>, </a:t>
            </a:r>
            <a:r>
              <a:rPr lang="ja-JP" altLang="en-US" dirty="0"/>
              <a:t>独立変数</a:t>
            </a:r>
            <a:r>
              <a:rPr lang="ja-JP" altLang="en-US" dirty="0" smtClean="0"/>
              <a:t>が複数ある場合は「重回帰</a:t>
            </a:r>
            <a:r>
              <a:rPr lang="ja-JP" altLang="en-US" smtClean="0"/>
              <a:t>」とも呼ばれる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6771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最小二乗法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補足 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用いる関数は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容易に多項式に拡張できる</a:t>
            </a:r>
            <a:r>
              <a:rPr kumimoji="1" lang="en-US" altLang="ja-JP" dirty="0" smtClean="0"/>
              <a:t>. </a:t>
            </a:r>
          </a:p>
          <a:p>
            <a:pPr lvl="1"/>
            <a:r>
              <a:rPr lang="ja-JP" altLang="en-US" dirty="0" smtClean="0"/>
              <a:t>高次の多項式を用いれば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与えたデータの分布により近くなる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しかし</a:t>
            </a:r>
            <a:r>
              <a:rPr lang="en-US" altLang="ja-JP" dirty="0" smtClean="0"/>
              <a:t>, </a:t>
            </a:r>
            <a:r>
              <a:rPr lang="ja-JP" altLang="en-US" dirty="0" smtClean="0"/>
              <a:t>安易に高次の多項式を使えばよいわけではない</a:t>
            </a:r>
            <a:r>
              <a:rPr lang="en-US" altLang="ja-JP" dirty="0" smtClean="0"/>
              <a:t>. </a:t>
            </a:r>
          </a:p>
          <a:p>
            <a:pPr lvl="2"/>
            <a:r>
              <a:rPr lang="ja-JP" altLang="en-US" dirty="0"/>
              <a:t>「オーバーフィッティング </a:t>
            </a:r>
            <a:r>
              <a:rPr lang="en-US" altLang="ja-JP" dirty="0"/>
              <a:t>(over fitting)</a:t>
            </a:r>
            <a:r>
              <a:rPr lang="ja-JP" altLang="en-US"/>
              <a:t>」 「</a:t>
            </a:r>
            <a:r>
              <a:rPr lang="ja-JP" altLang="en-US" dirty="0" smtClean="0"/>
              <a:t>過</a:t>
            </a:r>
            <a:r>
              <a:rPr lang="ja-JP" altLang="en-US" smtClean="0"/>
              <a:t>学習</a:t>
            </a:r>
            <a:r>
              <a:rPr lang="ja-JP" altLang="en-US" smtClean="0"/>
              <a:t>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扱う現象の特性と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それを実現する理屈に基づいて適切な関数を用いることが必要</a:t>
            </a:r>
            <a:r>
              <a:rPr lang="en-US" altLang="ja-JP" dirty="0" smtClean="0"/>
              <a:t>.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963" y="1772816"/>
            <a:ext cx="3880501" cy="231579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 rot="16200000">
            <a:off x="4372658" y="269067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算数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04093" y="424051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理科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8064" y="1933697"/>
            <a:ext cx="1446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</a:rPr>
              <a:t>緑 </a:t>
            </a:r>
            <a:r>
              <a:rPr lang="en-US" altLang="ja-JP" dirty="0" smtClean="0">
                <a:solidFill>
                  <a:srgbClr val="00B050"/>
                </a:solidFill>
              </a:rPr>
              <a:t>: 1 </a:t>
            </a:r>
            <a:r>
              <a:rPr lang="ja-JP" altLang="en-US" dirty="0" smtClean="0">
                <a:solidFill>
                  <a:srgbClr val="00B050"/>
                </a:solidFill>
              </a:rPr>
              <a:t>次関数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赤 </a:t>
            </a:r>
            <a:r>
              <a:rPr kumimoji="1" lang="en-US" altLang="ja-JP" dirty="0" smtClean="0">
                <a:solidFill>
                  <a:srgbClr val="FF0000"/>
                </a:solidFill>
              </a:rPr>
              <a:t>: 5 </a:t>
            </a:r>
            <a:r>
              <a:rPr kumimoji="1" lang="ja-JP" altLang="en-US" dirty="0" smtClean="0">
                <a:solidFill>
                  <a:srgbClr val="FF0000"/>
                </a:solidFill>
              </a:rPr>
              <a:t>次関数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087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移動</a:t>
            </a:r>
            <a:r>
              <a:rPr lang="ja-JP" altLang="en-US" dirty="0"/>
              <a:t>平均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様々</a:t>
            </a:r>
            <a:r>
              <a:rPr lang="ja-JP" altLang="en-US" dirty="0" smtClean="0"/>
              <a:t>な時間・空間変動の中には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生データのままでは「ギザギザ」していて変動が見にくいこともあるだろう</a:t>
            </a:r>
            <a:r>
              <a:rPr lang="en-US" altLang="ja-JP" dirty="0" smtClean="0"/>
              <a:t> </a:t>
            </a:r>
            <a:r>
              <a:rPr lang="ja-JP" altLang="en-US" dirty="0" smtClean="0"/>
              <a:t>（右図黒線）</a:t>
            </a:r>
            <a:r>
              <a:rPr lang="en-US" altLang="ja-JP" dirty="0" smtClean="0"/>
              <a:t>.</a:t>
            </a:r>
          </a:p>
          <a:p>
            <a:r>
              <a:rPr lang="ja-JP" altLang="en-US" dirty="0" smtClean="0"/>
              <a:t>「ギザギザ」を除き</a:t>
            </a:r>
            <a:r>
              <a:rPr lang="en-US" altLang="ja-JP" dirty="0" smtClean="0"/>
              <a:t>, </a:t>
            </a:r>
            <a:r>
              <a:rPr lang="ja-JP" altLang="en-US" dirty="0" smtClean="0"/>
              <a:t>長い時間・空間変動を見やすくするための方法が移動平均（右図</a:t>
            </a:r>
            <a:r>
              <a:rPr lang="ja-JP" altLang="en-US" dirty="0" smtClean="0">
                <a:solidFill>
                  <a:srgbClr val="0070C0"/>
                </a:solidFill>
              </a:rPr>
              <a:t>青線</a:t>
            </a:r>
            <a:r>
              <a:rPr lang="ja-JP" altLang="en-US" dirty="0" smtClean="0"/>
              <a:t>）である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12167" y="5193997"/>
            <a:ext cx="340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青線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5 </a:t>
            </a:r>
            <a:r>
              <a:rPr lang="ja-JP" altLang="en-US" dirty="0" smtClean="0"/>
              <a:t>年間の移動平均の結果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34619" y="4797152"/>
            <a:ext cx="358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http://</a:t>
            </a:r>
            <a:r>
              <a:rPr lang="en-US" altLang="ja-JP" sz="1200" dirty="0" smtClean="0"/>
              <a:t>www.data.jma.go.jp/cpdinfo/temp/an_jpn.html</a:t>
            </a:r>
          </a:p>
          <a:p>
            <a:r>
              <a:rPr lang="en-US" altLang="ja-JP" sz="1200" dirty="0" smtClean="0"/>
              <a:t>2020/01/07 </a:t>
            </a:r>
            <a:r>
              <a:rPr lang="ja-JP" altLang="en-US" sz="1200" dirty="0" smtClean="0"/>
              <a:t>にダウンロードしました</a:t>
            </a:r>
            <a:r>
              <a:rPr lang="en-US" altLang="ja-JP" sz="1200" dirty="0" smtClean="0"/>
              <a:t>.</a:t>
            </a:r>
          </a:p>
        </p:txBody>
      </p:sp>
      <p:pic>
        <p:nvPicPr>
          <p:cNvPr id="17" name="Picture 2" descr="http://www.data.jma.go.jp/cpdinfo/temp/fig/an_jp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354" y="1262715"/>
            <a:ext cx="3570446" cy="357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896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移動</a:t>
            </a:r>
            <a:r>
              <a:rPr lang="ja-JP" altLang="en-US" dirty="0"/>
              <a:t>平均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下のようなデータがあるとする</a:t>
            </a:r>
            <a:r>
              <a:rPr lang="en-US" altLang="ja-JP" dirty="0"/>
              <a:t>.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区間ごとに平均値を求める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899592" y="5575038"/>
                <a:ext cx="1496243" cy="8198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575038"/>
                <a:ext cx="1496243" cy="8198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/>
              <p:cNvSpPr/>
              <p:nvPr/>
            </p:nvSpPr>
            <p:spPr>
              <a:xfrm>
                <a:off x="770151" y="2636912"/>
                <a:ext cx="38780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sz="24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ja-JP" sz="2400" i="1"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ja-JP" sz="24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ja-JP" sz="2400" i="1">
                          <a:latin typeface="Cambria Math"/>
                        </a:rPr>
                        <m:t>, …</m:t>
                      </m:r>
                      <m:r>
                        <a:rPr lang="en-US" altLang="ja-JP" sz="2400"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altLang="ja-JP" sz="24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11" name="正方形/長方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51" y="2636912"/>
                <a:ext cx="3878049" cy="461665"/>
              </a:xfrm>
              <a:prstGeom prst="rect">
                <a:avLst/>
              </a:prstGeom>
              <a:blipFill>
                <a:blip r:embed="rId3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923502" y="5575038"/>
                <a:ext cx="1506823" cy="8198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502" y="5575038"/>
                <a:ext cx="1506823" cy="8198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774784" y="4455848"/>
                <a:ext cx="340343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sz="2400" i="1">
                              <a:latin typeface="Cambria Math"/>
                            </a:rPr>
                            <m:t>,</m:t>
                          </m:r>
                          <m: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ja-JP" sz="2400" i="1"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ja-JP" sz="24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sz="2400" i="1">
                          <a:latin typeface="Cambria Math"/>
                        </a:rPr>
                        <m:t>, </m:t>
                      </m:r>
                    </m:oMath>
                  </m:oMathPara>
                </a14:m>
                <a:endParaRPr lang="en-US" altLang="ja-JP" sz="2400" i="1" dirty="0" smtClean="0">
                  <a:latin typeface="Cambria Math"/>
                </a:endParaRPr>
              </a:p>
              <a:p>
                <a:r>
                  <a:rPr lang="ja-JP" altLang="en-US" sz="2400" dirty="0" smtClean="0"/>
                  <a:t>　</a:t>
                </a:r>
                <a14:m>
                  <m:oMath xmlns:m="http://schemas.openxmlformats.org/officeDocument/2006/math">
                    <m:r>
                      <a:rPr lang="ja-JP" alt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b="0" i="1" dirty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altLang="ja-JP" sz="2400" i="1">
                        <a:latin typeface="Cambria Math"/>
                      </a:rPr>
                      <m:t>…</m:t>
                    </m:r>
                    <m:r>
                      <a:rPr lang="en-US" altLang="ja-JP" sz="2400">
                        <a:latin typeface="Cambria Math"/>
                      </a:rPr>
                      <m:t>,</m:t>
                    </m:r>
                    <m:d>
                      <m:d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altLang="ja-JP" sz="24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</m:oMath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84" y="4455848"/>
                <a:ext cx="3403432" cy="83099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5412167" y="5193997"/>
            <a:ext cx="340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青線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5 </a:t>
            </a:r>
            <a:r>
              <a:rPr lang="ja-JP" altLang="en-US" dirty="0" smtClean="0"/>
              <a:t>年間の移動平均の結果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34619" y="4797152"/>
            <a:ext cx="358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http://</a:t>
            </a:r>
            <a:r>
              <a:rPr lang="en-US" altLang="ja-JP" sz="1200" dirty="0" smtClean="0"/>
              <a:t>www.data.jma.go.jp/cpdinfo/temp/an_jpn.html</a:t>
            </a:r>
          </a:p>
          <a:p>
            <a:r>
              <a:rPr lang="en-US" altLang="ja-JP" sz="1200" dirty="0" smtClean="0"/>
              <a:t>2020/01/07 </a:t>
            </a:r>
            <a:r>
              <a:rPr lang="ja-JP" altLang="en-US" sz="1200" dirty="0" smtClean="0"/>
              <a:t>にダウンロードしました</a:t>
            </a:r>
            <a:r>
              <a:rPr lang="en-US" altLang="ja-JP" sz="1200" dirty="0" smtClean="0"/>
              <a:t>.</a:t>
            </a:r>
          </a:p>
        </p:txBody>
      </p:sp>
      <p:pic>
        <p:nvPicPr>
          <p:cNvPr id="17" name="Picture 2" descr="http://www.data.jma.go.jp/cpdinfo/temp/fig/an_jp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354" y="1262715"/>
            <a:ext cx="3570446" cy="357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688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移動平均 </a:t>
            </a:r>
            <a:r>
              <a:rPr lang="en-US" altLang="ja-JP" dirty="0" smtClean="0"/>
              <a:t>: </a:t>
            </a:r>
            <a:r>
              <a:rPr lang="ja-JP" altLang="en-US" dirty="0" smtClean="0"/>
              <a:t>補足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移動平均により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短い時間・空間変動が取り除かれるが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どの程度短い時間・空間変動が取り除かれているのかはよくわからない</a:t>
            </a:r>
            <a:r>
              <a:rPr lang="en-US" altLang="ja-JP" dirty="0" smtClean="0"/>
              <a:t>. </a:t>
            </a:r>
          </a:p>
          <a:p>
            <a:r>
              <a:rPr lang="ja-JP" altLang="en-US" dirty="0" smtClean="0"/>
              <a:t>取り除かれる周期を明確にするにはフーリエ変換が必要である</a:t>
            </a:r>
            <a:r>
              <a:rPr lang="en-US" altLang="ja-JP" dirty="0" smtClean="0"/>
              <a:t>.</a:t>
            </a:r>
          </a:p>
          <a:p>
            <a:r>
              <a:rPr lang="ja-JP" altLang="en-US" dirty="0" smtClean="0"/>
              <a:t>しかしながら</a:t>
            </a:r>
            <a:r>
              <a:rPr lang="en-US" altLang="ja-JP" dirty="0" smtClean="0"/>
              <a:t>, </a:t>
            </a:r>
            <a:r>
              <a:rPr lang="ja-JP" altLang="en-US" dirty="0" smtClean="0"/>
              <a:t>移動平均</a:t>
            </a:r>
            <a:r>
              <a:rPr lang="ja-JP" altLang="en-US" smtClean="0"/>
              <a:t>は実用上便利なので</a:t>
            </a:r>
            <a:r>
              <a:rPr lang="en-US" altLang="ja-JP" dirty="0" smtClean="0"/>
              <a:t>, </a:t>
            </a:r>
            <a:r>
              <a:rPr lang="ja-JP" altLang="en-US" dirty="0" smtClean="0"/>
              <a:t>良く使われている</a:t>
            </a:r>
            <a:r>
              <a:rPr lang="en-US" altLang="ja-JP" dirty="0" smtClean="0"/>
              <a:t>.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12167" y="5193997"/>
            <a:ext cx="340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青線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5 </a:t>
            </a:r>
            <a:r>
              <a:rPr lang="ja-JP" altLang="en-US" dirty="0" smtClean="0"/>
              <a:t>年間の移動平均の結果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34619" y="4797152"/>
            <a:ext cx="358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http://</a:t>
            </a:r>
            <a:r>
              <a:rPr lang="en-US" altLang="ja-JP" sz="1200" dirty="0" smtClean="0"/>
              <a:t>www.data.jma.go.jp/cpdinfo/temp/an_jpn.html</a:t>
            </a:r>
          </a:p>
          <a:p>
            <a:r>
              <a:rPr lang="en-US" altLang="ja-JP" sz="1200" dirty="0" smtClean="0"/>
              <a:t>2020/01/07 </a:t>
            </a:r>
            <a:r>
              <a:rPr lang="ja-JP" altLang="en-US" sz="1200" dirty="0" smtClean="0"/>
              <a:t>にダウンロードしました</a:t>
            </a:r>
            <a:r>
              <a:rPr lang="en-US" altLang="ja-JP" sz="1200" dirty="0" smtClean="0"/>
              <a:t>.</a:t>
            </a:r>
          </a:p>
        </p:txBody>
      </p:sp>
      <p:pic>
        <p:nvPicPr>
          <p:cNvPr id="17" name="Picture 2" descr="http://www.data.jma.go.jp/cpdinfo/temp/fig/an_jp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354" y="1262715"/>
            <a:ext cx="3570446" cy="357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81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今後の実験や実習では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取得したデータを様々な方法で処理することになるだろう</a:t>
            </a:r>
            <a:r>
              <a:rPr lang="en-US" altLang="ja-JP" dirty="0" smtClean="0"/>
              <a:t>. </a:t>
            </a:r>
          </a:p>
          <a:p>
            <a:r>
              <a:rPr lang="ja-JP" altLang="en-US" dirty="0" smtClean="0"/>
              <a:t>これまでに学んだ命令を組み合わせてデータ解析しよう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平均</a:t>
            </a:r>
            <a:r>
              <a:rPr lang="en-US" altLang="ja-JP" dirty="0" smtClean="0"/>
              <a:t>, </a:t>
            </a:r>
            <a:r>
              <a:rPr lang="ja-JP" altLang="en-US" dirty="0" smtClean="0"/>
              <a:t>分散</a:t>
            </a:r>
            <a:r>
              <a:rPr lang="en-US" altLang="ja-JP" dirty="0" smtClean="0"/>
              <a:t>, </a:t>
            </a:r>
            <a:r>
              <a:rPr lang="ja-JP" altLang="en-US" dirty="0" smtClean="0"/>
              <a:t>標準偏差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共分散の計算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最小</a:t>
            </a:r>
            <a:r>
              <a:rPr kumimoji="1" lang="ja-JP" altLang="en-US" dirty="0"/>
              <a:t>二乗法</a:t>
            </a:r>
            <a:r>
              <a:rPr kumimoji="1" lang="ja-JP" altLang="en-US" dirty="0" smtClean="0"/>
              <a:t>による直線フィッティング（例えば右図の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赤線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移動平均（右図の</a:t>
            </a:r>
            <a:r>
              <a:rPr lang="ja-JP" altLang="en-US" dirty="0">
                <a:solidFill>
                  <a:srgbClr val="0070C0"/>
                </a:solidFill>
              </a:rPr>
              <a:t>青線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4048" y="5915808"/>
            <a:ext cx="358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http://</a:t>
            </a:r>
            <a:r>
              <a:rPr lang="en-US" altLang="ja-JP" sz="1200" dirty="0" smtClean="0"/>
              <a:t>www.data.jma.go.jp/cpdinfo/temp/an_jpn.html</a:t>
            </a:r>
          </a:p>
          <a:p>
            <a:r>
              <a:rPr lang="en-US" altLang="ja-JP" sz="1200" dirty="0" smtClean="0"/>
              <a:t>2020/01/07 </a:t>
            </a:r>
            <a:r>
              <a:rPr lang="ja-JP" altLang="en-US" sz="1200" dirty="0" smtClean="0"/>
              <a:t>にダウンロードしまし</a:t>
            </a:r>
            <a:r>
              <a:rPr lang="ja-JP" altLang="en-US" sz="1200" dirty="0"/>
              <a:t>た</a:t>
            </a:r>
            <a:r>
              <a:rPr lang="en-US" altLang="ja-JP" sz="1200" dirty="0" smtClean="0"/>
              <a:t>.</a:t>
            </a:r>
          </a:p>
        </p:txBody>
      </p:sp>
      <p:pic>
        <p:nvPicPr>
          <p:cNvPr id="6" name="Picture 2" descr="http://www.data.jma.go.jp/cpdinfo/temp/fig/an_jp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559" y="1600200"/>
            <a:ext cx="4363879" cy="4363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3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実習で自分でプログラムを</a:t>
            </a:r>
            <a:r>
              <a:rPr lang="ja-JP" altLang="en-US" dirty="0"/>
              <a:t>作</a:t>
            </a:r>
            <a:r>
              <a:rPr lang="ja-JP" altLang="en-US" dirty="0" smtClean="0"/>
              <a:t>って</a:t>
            </a:r>
            <a:r>
              <a:rPr lang="en-US" altLang="ja-JP" dirty="0" smtClean="0"/>
              <a:t>, </a:t>
            </a:r>
          </a:p>
          <a:p>
            <a:pPr lvl="1"/>
            <a:r>
              <a:rPr lang="ja-JP" altLang="en-US" dirty="0" smtClean="0"/>
              <a:t>平均</a:t>
            </a:r>
            <a:r>
              <a:rPr lang="en-US" altLang="ja-JP" dirty="0" smtClean="0"/>
              <a:t>,</a:t>
            </a:r>
            <a:r>
              <a:rPr lang="ja-JP" altLang="en-US" dirty="0" smtClean="0"/>
              <a:t> 分散</a:t>
            </a:r>
            <a:r>
              <a:rPr lang="en-US" altLang="ja-JP" dirty="0" smtClean="0"/>
              <a:t>, </a:t>
            </a:r>
            <a:r>
              <a:rPr lang="ja-JP" altLang="en-US" dirty="0" smtClean="0"/>
              <a:t>標準偏差を計算してみよう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最小二乗法を使って一次関数を求めてみよう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移動</a:t>
            </a:r>
            <a:r>
              <a:rPr lang="ja-JP" altLang="en-US" dirty="0"/>
              <a:t>平均</a:t>
            </a:r>
            <a:r>
              <a:rPr lang="ja-JP" altLang="en-US" dirty="0" smtClean="0"/>
              <a:t>を</a:t>
            </a:r>
            <a:r>
              <a:rPr lang="ja-JP" altLang="en-US" dirty="0"/>
              <a:t>計算</a:t>
            </a:r>
            <a:r>
              <a:rPr lang="ja-JP" altLang="en-US" dirty="0" smtClean="0"/>
              <a:t>してみよう</a:t>
            </a:r>
            <a:r>
              <a:rPr lang="en-US" altLang="ja-JP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174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復習：統計処理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下のようなデータがあるとする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: </a:t>
            </a:r>
            <a:r>
              <a:rPr lang="ja-JP" altLang="en-US" dirty="0" smtClean="0"/>
              <a:t>○○小学校〇年○組のテストの点数</a:t>
            </a:r>
            <a:endParaRPr lang="ja-JP" altLang="en-US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7185885"/>
                  </p:ext>
                </p:extLst>
              </p:nvPr>
            </p:nvGraphicFramePr>
            <p:xfrm>
              <a:off x="2483768" y="2996952"/>
              <a:ext cx="4464495" cy="28425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88165">
                      <a:extLst>
                        <a:ext uri="{9D8B030D-6E8A-4147-A177-3AD203B41FA5}">
                          <a16:colId xmlns:a16="http://schemas.microsoft.com/office/drawing/2014/main" val="1344512574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1292932399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2299085597"/>
                        </a:ext>
                      </a:extLst>
                    </a:gridCol>
                  </a:tblGrid>
                  <a:tr h="473763"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学籍番号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ja-JP" sz="1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kumimoji="1" lang="en-US" altLang="ja-JP" dirty="0" smtClean="0"/>
                            <a:t>: </a:t>
                          </a:r>
                          <a:r>
                            <a:rPr kumimoji="1" lang="ja-JP" altLang="en-US" dirty="0" smtClean="0"/>
                            <a:t>理科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ja-JP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kumimoji="1" lang="en-US" altLang="ja-JP" dirty="0" smtClean="0"/>
                            <a:t>: </a:t>
                          </a:r>
                          <a:r>
                            <a:rPr kumimoji="1" lang="ja-JP" altLang="en-US" dirty="0" smtClean="0"/>
                            <a:t>算数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86254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01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40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6966181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79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262781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03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66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75855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5769915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N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70235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7185885"/>
                  </p:ext>
                </p:extLst>
              </p:nvPr>
            </p:nvGraphicFramePr>
            <p:xfrm>
              <a:off x="2483768" y="2996952"/>
              <a:ext cx="4464495" cy="28425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88165">
                      <a:extLst>
                        <a:ext uri="{9D8B030D-6E8A-4147-A177-3AD203B41FA5}">
                          <a16:colId xmlns:a16="http://schemas.microsoft.com/office/drawing/2014/main" val="1344512574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1292932399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2299085597"/>
                        </a:ext>
                      </a:extLst>
                    </a:gridCol>
                  </a:tblGrid>
                  <a:tr h="473763"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学籍</a:t>
                          </a:r>
                          <a:r>
                            <a:rPr kumimoji="1" lang="ja-JP" altLang="en-US" dirty="0" smtClean="0"/>
                            <a:t>番号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256" r="-101224" b="-5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200820" t="-10256" r="-1639" b="-50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86254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01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40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6966181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79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262781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03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66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75855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5769915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N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70235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9146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復習</a:t>
            </a:r>
            <a:r>
              <a:rPr lang="ja-JP" altLang="en-US" dirty="0"/>
              <a:t>：統計</a:t>
            </a:r>
            <a:r>
              <a:rPr lang="ja-JP" altLang="en-US" dirty="0" smtClean="0"/>
              <a:t>処理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714" y="1484784"/>
            <a:ext cx="3744001" cy="231336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8023" y="3861048"/>
            <a:ext cx="3773251" cy="229392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660232" y="627112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学籍番号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4720192" y="46476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算数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 rot="16200000">
            <a:off x="4720194" y="23408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理科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表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3655530"/>
                  </p:ext>
                </p:extLst>
              </p:nvPr>
            </p:nvGraphicFramePr>
            <p:xfrm>
              <a:off x="179512" y="2288776"/>
              <a:ext cx="4464495" cy="28425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88165">
                      <a:extLst>
                        <a:ext uri="{9D8B030D-6E8A-4147-A177-3AD203B41FA5}">
                          <a16:colId xmlns:a16="http://schemas.microsoft.com/office/drawing/2014/main" val="1344512574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1292932399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2299085597"/>
                        </a:ext>
                      </a:extLst>
                    </a:gridCol>
                  </a:tblGrid>
                  <a:tr h="473763"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学籍番号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ja-JP" sz="1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kumimoji="1" lang="en-US" altLang="ja-JP" dirty="0" smtClean="0"/>
                            <a:t>: </a:t>
                          </a:r>
                          <a:r>
                            <a:rPr kumimoji="1" lang="ja-JP" altLang="en-US" dirty="0" smtClean="0"/>
                            <a:t>理科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ja-JP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kumimoji="1" lang="en-US" altLang="ja-JP" dirty="0" smtClean="0"/>
                            <a:t>: </a:t>
                          </a:r>
                          <a:r>
                            <a:rPr kumimoji="1" lang="ja-JP" altLang="en-US" dirty="0" smtClean="0"/>
                            <a:t>算数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86254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01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40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6966181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79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262781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03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66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75855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5769915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N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70235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表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3655530"/>
                  </p:ext>
                </p:extLst>
              </p:nvPr>
            </p:nvGraphicFramePr>
            <p:xfrm>
              <a:off x="179512" y="2288776"/>
              <a:ext cx="4464495" cy="28425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88165">
                      <a:extLst>
                        <a:ext uri="{9D8B030D-6E8A-4147-A177-3AD203B41FA5}">
                          <a16:colId xmlns:a16="http://schemas.microsoft.com/office/drawing/2014/main" val="1344512574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1292932399"/>
                        </a:ext>
                      </a:extLst>
                    </a:gridCol>
                    <a:gridCol w="1488165">
                      <a:extLst>
                        <a:ext uri="{9D8B030D-6E8A-4147-A177-3AD203B41FA5}">
                          <a16:colId xmlns:a16="http://schemas.microsoft.com/office/drawing/2014/main" val="2299085597"/>
                        </a:ext>
                      </a:extLst>
                    </a:gridCol>
                  </a:tblGrid>
                  <a:tr h="473763"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学籍</a:t>
                          </a:r>
                          <a:r>
                            <a:rPr kumimoji="1" lang="ja-JP" altLang="en-US" dirty="0" smtClean="0"/>
                            <a:t>番号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256" r="-101224" b="-50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4"/>
                          <a:stretch>
                            <a:fillRect l="-200820" t="-10256" r="-1639" b="-5012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86254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01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40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6966181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79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262781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03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66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60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758552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…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5769915"/>
                      </a:ext>
                    </a:extLst>
                  </a:tr>
                  <a:tr h="473763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N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92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 smtClean="0"/>
                            <a:t>90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70235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1888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復習：</a:t>
            </a:r>
            <a:r>
              <a:rPr lang="ja-JP" altLang="en-US" dirty="0"/>
              <a:t>平均</a:t>
            </a:r>
            <a:endParaRPr kumimoji="1" lang="ja-JP" altLang="en-US" dirty="0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平均 </a:t>
            </a:r>
            <a:r>
              <a:rPr kumimoji="1" lang="en-US" altLang="ja-JP" dirty="0" smtClean="0"/>
              <a:t>(average, mean)</a:t>
            </a:r>
            <a:endParaRPr kumimoji="1" lang="ja-JP" altLang="en-US" dirty="0"/>
          </a:p>
        </p:txBody>
      </p:sp>
      <p:sp>
        <p:nvSpPr>
          <p:cNvPr id="15" name="コンテンツ プレースホルダー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60232" y="627112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学籍番号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4720192" y="46476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算数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 rot="16200000">
            <a:off x="4720194" y="23408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理科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115616" y="2202303"/>
                <a:ext cx="1237390" cy="778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02303"/>
                <a:ext cx="1237390" cy="7789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5974" y="1412776"/>
            <a:ext cx="3734251" cy="228177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3925" y="3861048"/>
            <a:ext cx="3744001" cy="230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6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復習：分散</a:t>
            </a:r>
            <a:r>
              <a:rPr lang="en-US" altLang="ja-JP" dirty="0" smtClean="0"/>
              <a:t>, </a:t>
            </a:r>
            <a:r>
              <a:rPr lang="ja-JP" altLang="en-US" dirty="0" smtClean="0"/>
              <a:t>標準偏差</a:t>
            </a:r>
            <a:endParaRPr kumimoji="1" lang="ja-JP" alt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分散 </a:t>
            </a:r>
            <a:r>
              <a:rPr lang="en-US" altLang="ja-JP" dirty="0" smtClean="0"/>
              <a:t>(variance)</a:t>
            </a:r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標準偏差 </a:t>
            </a:r>
            <a:r>
              <a:rPr kumimoji="1" lang="en-US" altLang="ja-JP" dirty="0" smtClean="0"/>
              <a:t>(standard deviation)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60232" y="627112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学籍番号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4720192" y="46476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算数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 rot="16200000">
            <a:off x="4720194" y="23408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理科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971600" y="2246012"/>
                <a:ext cx="2027478" cy="15578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ja-JP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246012"/>
                <a:ext cx="2027478" cy="15578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971600" y="5231717"/>
                <a:ext cx="2263953" cy="10776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</m:sSubSup>
                      <m:r>
                        <a:rPr kumimoji="1" lang="pt-BR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t-BR" altLang="ja-JP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231717"/>
                <a:ext cx="2263953" cy="10776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8024" y="1412776"/>
            <a:ext cx="3724501" cy="230607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8024" y="3861048"/>
            <a:ext cx="3734251" cy="2298780"/>
          </a:xfrm>
          <a:prstGeom prst="rect">
            <a:avLst/>
          </a:prstGeom>
        </p:spPr>
      </p:pic>
      <p:sp>
        <p:nvSpPr>
          <p:cNvPr id="19" name="上下矢印 18"/>
          <p:cNvSpPr/>
          <p:nvPr/>
        </p:nvSpPr>
        <p:spPr>
          <a:xfrm>
            <a:off x="6012160" y="2348880"/>
            <a:ext cx="144016" cy="4320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上下矢印 20"/>
          <p:cNvSpPr/>
          <p:nvPr/>
        </p:nvSpPr>
        <p:spPr>
          <a:xfrm>
            <a:off x="6012160" y="1825551"/>
            <a:ext cx="144016" cy="4320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上下矢印 21"/>
          <p:cNvSpPr/>
          <p:nvPr/>
        </p:nvSpPr>
        <p:spPr>
          <a:xfrm>
            <a:off x="6012160" y="4869160"/>
            <a:ext cx="144016" cy="3478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上下矢印 23"/>
          <p:cNvSpPr/>
          <p:nvPr/>
        </p:nvSpPr>
        <p:spPr>
          <a:xfrm>
            <a:off x="6012160" y="4394996"/>
            <a:ext cx="144016" cy="3478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6159381" y="2382023"/>
                <a:ext cx="366126" cy="300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381" y="2382023"/>
                <a:ext cx="366126" cy="300660"/>
              </a:xfrm>
              <a:prstGeom prst="rect">
                <a:avLst/>
              </a:prstGeom>
              <a:blipFill>
                <a:blip r:embed="rId6"/>
                <a:stretch>
                  <a:fillRect l="-8333" b="-102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251710" y="4825433"/>
                <a:ext cx="366126" cy="3289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/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710" y="4825433"/>
                <a:ext cx="366126" cy="328936"/>
              </a:xfrm>
              <a:prstGeom prst="rect">
                <a:avLst/>
              </a:prstGeom>
              <a:blipFill>
                <a:blip r:embed="rId7"/>
                <a:stretch>
                  <a:fillRect l="-8333" b="-185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2103576" y="3803874"/>
                <a:ext cx="25074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ja-JP" altLang="en-US" sz="1400" dirty="0" smtClean="0">
                    <a:solidFill>
                      <a:srgbClr val="FF0000"/>
                    </a:solidFill>
                  </a:rPr>
                  <a:t> がどこまでを含むのか注意</a:t>
                </a:r>
                <a:r>
                  <a:rPr lang="en-US" altLang="ja-JP" sz="1400" dirty="0" smtClean="0">
                    <a:solidFill>
                      <a:srgbClr val="FF0000"/>
                    </a:solidFill>
                  </a:rPr>
                  <a:t>)</a:t>
                </a:r>
                <a:endParaRPr kumimoji="1" lang="en-US" altLang="ja-JP" sz="14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576" y="3803874"/>
                <a:ext cx="2507418" cy="307777"/>
              </a:xfrm>
              <a:prstGeom prst="rect">
                <a:avLst/>
              </a:prstGeom>
              <a:blipFill>
                <a:blip r:embed="rId8"/>
                <a:stretch>
                  <a:fillRect l="-730" t="-8000" b="-2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19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復習：共分散</a:t>
            </a:r>
            <a:r>
              <a:rPr lang="en-US" altLang="ja-JP" dirty="0" smtClean="0"/>
              <a:t>, </a:t>
            </a:r>
            <a:r>
              <a:rPr lang="ja-JP" altLang="en-US" dirty="0" smtClean="0"/>
              <a:t>相関係数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共分散 </a:t>
            </a:r>
            <a:r>
              <a:rPr lang="en-US" altLang="ja-JP" dirty="0" smtClean="0"/>
              <a:t>(covariance)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相関係数 </a:t>
            </a:r>
            <a:r>
              <a:rPr lang="en-US" altLang="ja-JP" dirty="0" smtClean="0"/>
              <a:t>(correlation coefficient)</a:t>
            </a:r>
          </a:p>
          <a:p>
            <a:pPr lvl="1"/>
            <a:endParaRPr lang="en-US" altLang="ja-JP" dirty="0" smtClean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259632" y="2204864"/>
                <a:ext cx="2808012" cy="15578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pt-BR" altLang="ja-JP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ja-JP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204864"/>
                <a:ext cx="2808012" cy="15578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259632" y="5229200"/>
                <a:ext cx="940579" cy="6057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229200"/>
                <a:ext cx="940579" cy="6057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1836835"/>
            <a:ext cx="3822001" cy="2293920"/>
          </a:xfrm>
          <a:prstGeom prst="rect">
            <a:avLst/>
          </a:prstGeom>
        </p:spPr>
      </p:pic>
      <p:sp>
        <p:nvSpPr>
          <p:cNvPr id="4" name="上下矢印 3"/>
          <p:cNvSpPr/>
          <p:nvPr/>
        </p:nvSpPr>
        <p:spPr>
          <a:xfrm>
            <a:off x="6356298" y="2802402"/>
            <a:ext cx="144016" cy="40262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上下矢印 11"/>
          <p:cNvSpPr/>
          <p:nvPr/>
        </p:nvSpPr>
        <p:spPr>
          <a:xfrm rot="5400000">
            <a:off x="6629617" y="3055641"/>
            <a:ext cx="144016" cy="40262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 rot="16200000">
            <a:off x="4247024" y="263395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算数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78459" y="418380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理科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6221367" y="3382008"/>
                <a:ext cx="6548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367" y="3382008"/>
                <a:ext cx="654858" cy="276999"/>
              </a:xfrm>
              <a:prstGeom prst="rect">
                <a:avLst/>
              </a:prstGeom>
              <a:blipFill>
                <a:blip r:embed="rId5"/>
                <a:stretch>
                  <a:fillRect l="-4673" r="-49533" b="-1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707430" y="2845295"/>
                <a:ext cx="659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430" y="2845295"/>
                <a:ext cx="659924" cy="276999"/>
              </a:xfrm>
              <a:prstGeom prst="rect">
                <a:avLst/>
              </a:prstGeom>
              <a:blipFill>
                <a:blip r:embed="rId6"/>
                <a:stretch>
                  <a:fillRect l="-8257" r="-46789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106874" y="3863181"/>
                <a:ext cx="25074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ja-JP" altLang="en-US" sz="1400" dirty="0" smtClean="0">
                    <a:solidFill>
                      <a:srgbClr val="FF0000"/>
                    </a:solidFill>
                  </a:rPr>
                  <a:t> がどこまでを含むのか注意</a:t>
                </a:r>
                <a:r>
                  <a:rPr lang="en-US" altLang="ja-JP" sz="1400" dirty="0" smtClean="0">
                    <a:solidFill>
                      <a:srgbClr val="FF0000"/>
                    </a:solidFill>
                  </a:rPr>
                  <a:t>)</a:t>
                </a:r>
                <a:endParaRPr kumimoji="1" lang="en-US" altLang="ja-JP" sz="14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874" y="3863181"/>
                <a:ext cx="2507418" cy="307777"/>
              </a:xfrm>
              <a:prstGeom prst="rect">
                <a:avLst/>
              </a:prstGeom>
              <a:blipFill>
                <a:blip r:embed="rId7"/>
                <a:stretch>
                  <a:fillRect l="-730" t="-8000" b="-2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38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最小二乗法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概要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ここまでに見てきた理科と算数の点数の組を考える</a:t>
            </a:r>
            <a:r>
              <a:rPr lang="en-US" altLang="ja-JP" dirty="0" smtClean="0"/>
              <a:t>. </a:t>
            </a:r>
          </a:p>
          <a:p>
            <a:pPr marL="0" indent="0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このとき</a:t>
            </a:r>
            <a:r>
              <a:rPr lang="en-US" altLang="ja-JP" dirty="0" smtClean="0"/>
              <a:t>, </a:t>
            </a:r>
            <a:r>
              <a:rPr lang="ja-JP" altLang="en-US" dirty="0"/>
              <a:t>理科</a:t>
            </a:r>
            <a:r>
              <a:rPr lang="ja-JP" altLang="en-US" dirty="0" smtClean="0"/>
              <a:t>と</a:t>
            </a:r>
            <a:r>
              <a:rPr lang="ja-JP" altLang="en-US" dirty="0"/>
              <a:t>算数</a:t>
            </a:r>
            <a:r>
              <a:rPr lang="ja-JP" altLang="en-US" dirty="0" smtClean="0"/>
              <a:t>の点数の関係を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下の関数でフィッティングすることを考えよう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487989" y="2040818"/>
                <a:ext cx="593393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sz="36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36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ja-JP" sz="3600" b="0" i="1" smtClean="0"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ja-JP" sz="36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sz="3600" b="0" i="1" smtClean="0">
                          <a:latin typeface="Cambria Math"/>
                        </a:rPr>
                        <m:t>, …</m:t>
                      </m:r>
                      <m:r>
                        <a:rPr lang="en-US" altLang="ja-JP" sz="3600" b="0" i="0" smtClean="0"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altLang="ja-JP" sz="36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989" y="2040818"/>
                <a:ext cx="5933932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487989" y="3645024"/>
                <a:ext cx="206518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smtClean="0">
                          <a:latin typeface="Cambria Math"/>
                        </a:rPr>
                        <m:t>=</m:t>
                      </m:r>
                      <m:r>
                        <a:rPr lang="en-US" altLang="ja-JP" sz="3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989" y="3645024"/>
                <a:ext cx="2065181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 rot="16200000">
            <a:off x="4278469" y="482667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算数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09904" y="637652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理科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4005064"/>
            <a:ext cx="3812251" cy="226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2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最小二乗法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概要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「フィッティングする」とは</a:t>
            </a:r>
            <a:r>
              <a:rPr lang="en-US" altLang="ja-JP" dirty="0" smtClean="0"/>
              <a:t>, </a:t>
            </a:r>
            <a:r>
              <a:rPr lang="ja-JP" altLang="en-US" dirty="0"/>
              <a:t>言うなれば</a:t>
            </a:r>
            <a:r>
              <a:rPr lang="ja-JP" altLang="en-US" dirty="0" smtClean="0"/>
              <a:t>「よく合っているようにする」ことである</a:t>
            </a:r>
            <a:r>
              <a:rPr lang="en-US" altLang="ja-JP" dirty="0" smtClean="0"/>
              <a:t>.</a:t>
            </a:r>
          </a:p>
          <a:p>
            <a:r>
              <a:rPr lang="ja-JP" altLang="en-US" dirty="0" smtClean="0"/>
              <a:t>「よく合っている」の基準の一つは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二乗誤差が小さいことである</a:t>
            </a:r>
            <a:r>
              <a:rPr lang="en-US" altLang="ja-JP" dirty="0" smtClean="0"/>
              <a:t>. </a:t>
            </a:r>
          </a:p>
          <a:p>
            <a:pPr lvl="1"/>
            <a:r>
              <a:rPr lang="ja-JP" altLang="en-US" dirty="0" smtClean="0"/>
              <a:t>つまり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下の値が最小となれば「よく合っている」だろう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/>
              <a:t>二乗誤差</a:t>
            </a:r>
            <a:r>
              <a:rPr lang="ja-JP" altLang="en-US" dirty="0" smtClean="0"/>
              <a:t>が極小となるのは</a:t>
            </a:r>
            <a:r>
              <a:rPr lang="en-US" altLang="ja-JP" dirty="0"/>
              <a:t>, </a:t>
            </a:r>
            <a:r>
              <a:rPr lang="ja-JP" altLang="en-US" dirty="0"/>
              <a:t>その微分がゼロになるときで</a:t>
            </a:r>
            <a:r>
              <a:rPr lang="ja-JP" altLang="en-US" dirty="0" smtClean="0"/>
              <a:t>ある</a:t>
            </a:r>
            <a:r>
              <a:rPr lang="en-US" altLang="ja-JP" dirty="0" smtClean="0"/>
              <a:t>. </a:t>
            </a:r>
            <a:r>
              <a:rPr lang="ja-JP" altLang="en-US" dirty="0" smtClean="0"/>
              <a:t>この条件を基に</a:t>
            </a:r>
            <a:r>
              <a:rPr lang="en-US" altLang="ja-JP" dirty="0" smtClean="0"/>
              <a:t>, </a:t>
            </a:r>
            <a:r>
              <a:rPr lang="ja-JP" altLang="en-US" dirty="0" smtClean="0"/>
              <a:t>                  を求めればよい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2949720" y="3636216"/>
                <a:ext cx="3006464" cy="1130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/>
                        </a:rPr>
                        <m:t>𝐸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altLang="ja-JP" sz="2400" i="1"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ja-JP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720" y="3636216"/>
                <a:ext cx="3006464" cy="11308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4646402" y="5214441"/>
                <a:ext cx="14377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=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402" y="5214441"/>
                <a:ext cx="1437765" cy="461665"/>
              </a:xfrm>
              <a:prstGeom prst="rect">
                <a:avLst/>
              </a:prstGeom>
              <a:blipFill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7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3659</TotalTime>
  <Words>896</Words>
  <Application>Microsoft Office PowerPoint</Application>
  <PresentationFormat>画面に合わせる (4:3)</PresentationFormat>
  <Paragraphs>206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Cambria Math</vt:lpstr>
      <vt:lpstr>Office ​​テーマ</vt:lpstr>
      <vt:lpstr>Fortran 入門</vt:lpstr>
      <vt:lpstr>はじめに</vt:lpstr>
      <vt:lpstr>復習：統計処理</vt:lpstr>
      <vt:lpstr>復習：統計処理</vt:lpstr>
      <vt:lpstr>復習：平均</vt:lpstr>
      <vt:lpstr>復習：分散, 標準偏差</vt:lpstr>
      <vt:lpstr>復習：共分散, 相関係数</vt:lpstr>
      <vt:lpstr>最小二乗法 概要 (1)</vt:lpstr>
      <vt:lpstr>最小二乗法 概要 (2)</vt:lpstr>
      <vt:lpstr>最小二乗法 一次関数 (1)</vt:lpstr>
      <vt:lpstr>最小二乗法 一次関数 (2)</vt:lpstr>
      <vt:lpstr>最小二乗法 一次関数 (3)</vt:lpstr>
      <vt:lpstr>最小二乗法 一次関数 (4)</vt:lpstr>
      <vt:lpstr>最小二乗法 一次関数 (5)</vt:lpstr>
      <vt:lpstr>最小二乗法 補足 1</vt:lpstr>
      <vt:lpstr>最小二乗法 補足 2</vt:lpstr>
      <vt:lpstr>移動平均</vt:lpstr>
      <vt:lpstr>移動平均</vt:lpstr>
      <vt:lpstr>移動平均 : 補足</vt:lpstr>
      <vt:lpstr>実習へ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Takahashi Yoshiyuki</cp:lastModifiedBy>
  <cp:revision>736</cp:revision>
  <dcterms:created xsi:type="dcterms:W3CDTF">2016-08-28T08:31:45Z</dcterms:created>
  <dcterms:modified xsi:type="dcterms:W3CDTF">2021-07-29T23:41:06Z</dcterms:modified>
</cp:coreProperties>
</file>