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63" r:id="rId2"/>
    <p:sldId id="450" r:id="rId3"/>
    <p:sldId id="471" r:id="rId4"/>
    <p:sldId id="473" r:id="rId5"/>
    <p:sldId id="483" r:id="rId6"/>
    <p:sldId id="484" r:id="rId7"/>
    <p:sldId id="474" r:id="rId8"/>
    <p:sldId id="472" r:id="rId9"/>
    <p:sldId id="475" r:id="rId10"/>
    <p:sldId id="477" r:id="rId11"/>
    <p:sldId id="478" r:id="rId12"/>
    <p:sldId id="479" r:id="rId13"/>
    <p:sldId id="480" r:id="rId14"/>
    <p:sldId id="486" r:id="rId15"/>
    <p:sldId id="485" r:id="rId16"/>
    <p:sldId id="487" r:id="rId17"/>
    <p:sldId id="488" r:id="rId18"/>
    <p:sldId id="489" r:id="rId19"/>
    <p:sldId id="482"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5"/>
  </p:normalViewPr>
  <p:slideViewPr>
    <p:cSldViewPr>
      <p:cViewPr>
        <p:scale>
          <a:sx n="115" d="100"/>
          <a:sy n="115" d="100"/>
        </p:scale>
        <p:origin x="1752" y="160"/>
      </p:cViewPr>
      <p:guideLst>
        <p:guide orient="horz" pos="2160"/>
        <p:guide pos="2880"/>
      </p:guideLst>
    </p:cSldViewPr>
  </p:slideViewPr>
  <p:notesTextViewPr>
    <p:cViewPr>
      <p:scale>
        <a:sx n="3" d="2"/>
        <a:sy n="3" d="2"/>
      </p:scale>
      <p:origin x="0" y="0"/>
    </p:cViewPr>
  </p:notesTextViewPr>
  <p:sorterViewPr>
    <p:cViewPr varScale="1">
      <p:scale>
        <a:sx n="1" d="1"/>
        <a:sy n="1" d="1"/>
      </p:scale>
      <p:origin x="0" y="-18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oki Kashimura" userId="92a130ebff5327cc" providerId="LiveId" clId="{AEAA434E-60A8-DF47-A11E-E44DD5B59F66}"/>
    <pc:docChg chg="undo custSel modSld">
      <pc:chgData name="Hiroki Kashimura" userId="92a130ebff5327cc" providerId="LiveId" clId="{AEAA434E-60A8-DF47-A11E-E44DD5B59F66}" dt="2024-07-05T02:22:21.949" v="153" actId="20577"/>
      <pc:docMkLst>
        <pc:docMk/>
      </pc:docMkLst>
      <pc:sldChg chg="modSp mod">
        <pc:chgData name="Hiroki Kashimura" userId="92a130ebff5327cc" providerId="LiveId" clId="{AEAA434E-60A8-DF47-A11E-E44DD5B59F66}" dt="2024-07-05T02:12:17.761" v="22" actId="20577"/>
        <pc:sldMkLst>
          <pc:docMk/>
          <pc:sldMk cId="3658345013" sldId="450"/>
        </pc:sldMkLst>
        <pc:spChg chg="mod">
          <ac:chgData name="Hiroki Kashimura" userId="92a130ebff5327cc" providerId="LiveId" clId="{AEAA434E-60A8-DF47-A11E-E44DD5B59F66}" dt="2024-07-05T02:12:17.761" v="22" actId="20577"/>
          <ac:spMkLst>
            <pc:docMk/>
            <pc:sldMk cId="3658345013" sldId="450"/>
            <ac:spMk id="5" creationId="{00000000-0000-0000-0000-000000000000}"/>
          </ac:spMkLst>
        </pc:spChg>
      </pc:sldChg>
      <pc:sldChg chg="modSp mod">
        <pc:chgData name="Hiroki Kashimura" userId="92a130ebff5327cc" providerId="LiveId" clId="{AEAA434E-60A8-DF47-A11E-E44DD5B59F66}" dt="2024-07-05T02:13:38.745" v="45" actId="20577"/>
        <pc:sldMkLst>
          <pc:docMk/>
          <pc:sldMk cId="2498621433" sldId="471"/>
        </pc:sldMkLst>
        <pc:spChg chg="mod">
          <ac:chgData name="Hiroki Kashimura" userId="92a130ebff5327cc" providerId="LiveId" clId="{AEAA434E-60A8-DF47-A11E-E44DD5B59F66}" dt="2024-07-05T02:13:38.745" v="45" actId="20577"/>
          <ac:spMkLst>
            <pc:docMk/>
            <pc:sldMk cId="2498621433" sldId="471"/>
            <ac:spMk id="5" creationId="{00000000-0000-0000-0000-000000000000}"/>
          </ac:spMkLst>
        </pc:spChg>
      </pc:sldChg>
      <pc:sldChg chg="modSp mod">
        <pc:chgData name="Hiroki Kashimura" userId="92a130ebff5327cc" providerId="LiveId" clId="{AEAA434E-60A8-DF47-A11E-E44DD5B59F66}" dt="2024-07-05T02:14:55.371" v="66" actId="1076"/>
        <pc:sldMkLst>
          <pc:docMk/>
          <pc:sldMk cId="2415485449" sldId="473"/>
        </pc:sldMkLst>
        <pc:spChg chg="mod">
          <ac:chgData name="Hiroki Kashimura" userId="92a130ebff5327cc" providerId="LiveId" clId="{AEAA434E-60A8-DF47-A11E-E44DD5B59F66}" dt="2024-07-05T02:14:55.371" v="66" actId="1076"/>
          <ac:spMkLst>
            <pc:docMk/>
            <pc:sldMk cId="2415485449" sldId="473"/>
            <ac:spMk id="21" creationId="{00000000-0000-0000-0000-000000000000}"/>
          </ac:spMkLst>
        </pc:spChg>
      </pc:sldChg>
      <pc:sldChg chg="modSp mod">
        <pc:chgData name="Hiroki Kashimura" userId="92a130ebff5327cc" providerId="LiveId" clId="{AEAA434E-60A8-DF47-A11E-E44DD5B59F66}" dt="2024-07-05T02:17:53.513" v="112" actId="20577"/>
        <pc:sldMkLst>
          <pc:docMk/>
          <pc:sldMk cId="794737195" sldId="474"/>
        </pc:sldMkLst>
        <pc:spChg chg="mod">
          <ac:chgData name="Hiroki Kashimura" userId="92a130ebff5327cc" providerId="LiveId" clId="{AEAA434E-60A8-DF47-A11E-E44DD5B59F66}" dt="2024-07-05T02:17:53.513" v="112" actId="20577"/>
          <ac:spMkLst>
            <pc:docMk/>
            <pc:sldMk cId="794737195" sldId="474"/>
            <ac:spMk id="21" creationId="{00000000-0000-0000-0000-000000000000}"/>
          </ac:spMkLst>
        </pc:spChg>
      </pc:sldChg>
      <pc:sldChg chg="modSp mod">
        <pc:chgData name="Hiroki Kashimura" userId="92a130ebff5327cc" providerId="LiveId" clId="{AEAA434E-60A8-DF47-A11E-E44DD5B59F66}" dt="2024-07-05T02:19:13.256" v="119" actId="14100"/>
        <pc:sldMkLst>
          <pc:docMk/>
          <pc:sldMk cId="2847268075" sldId="477"/>
        </pc:sldMkLst>
        <pc:spChg chg="mod">
          <ac:chgData name="Hiroki Kashimura" userId="92a130ebff5327cc" providerId="LiveId" clId="{AEAA434E-60A8-DF47-A11E-E44DD5B59F66}" dt="2024-07-05T02:19:13.256" v="119" actId="14100"/>
          <ac:spMkLst>
            <pc:docMk/>
            <pc:sldMk cId="2847268075" sldId="477"/>
            <ac:spMk id="5" creationId="{00000000-0000-0000-0000-000000000000}"/>
          </ac:spMkLst>
        </pc:spChg>
        <pc:spChg chg="mod">
          <ac:chgData name="Hiroki Kashimura" userId="92a130ebff5327cc" providerId="LiveId" clId="{AEAA434E-60A8-DF47-A11E-E44DD5B59F66}" dt="2024-07-05T02:19:02.722" v="116" actId="27636"/>
          <ac:spMkLst>
            <pc:docMk/>
            <pc:sldMk cId="2847268075" sldId="477"/>
            <ac:spMk id="7" creationId="{00000000-0000-0000-0000-000000000000}"/>
          </ac:spMkLst>
        </pc:spChg>
      </pc:sldChg>
      <pc:sldChg chg="modSp mod">
        <pc:chgData name="Hiroki Kashimura" userId="92a130ebff5327cc" providerId="LiveId" clId="{AEAA434E-60A8-DF47-A11E-E44DD5B59F66}" dt="2024-07-05T02:20:29.687" v="136" actId="113"/>
        <pc:sldMkLst>
          <pc:docMk/>
          <pc:sldMk cId="1722169120" sldId="479"/>
        </pc:sldMkLst>
        <pc:spChg chg="mod">
          <ac:chgData name="Hiroki Kashimura" userId="92a130ebff5327cc" providerId="LiveId" clId="{AEAA434E-60A8-DF47-A11E-E44DD5B59F66}" dt="2024-07-05T02:20:29.687" v="136" actId="113"/>
          <ac:spMkLst>
            <pc:docMk/>
            <pc:sldMk cId="1722169120" sldId="479"/>
            <ac:spMk id="5" creationId="{00000000-0000-0000-0000-000000000000}"/>
          </ac:spMkLst>
        </pc:spChg>
        <pc:spChg chg="mod">
          <ac:chgData name="Hiroki Kashimura" userId="92a130ebff5327cc" providerId="LiveId" clId="{AEAA434E-60A8-DF47-A11E-E44DD5B59F66}" dt="2024-07-05T02:19:53.437" v="127" actId="27636"/>
          <ac:spMkLst>
            <pc:docMk/>
            <pc:sldMk cId="1722169120" sldId="479"/>
            <ac:spMk id="7" creationId="{00000000-0000-0000-0000-000000000000}"/>
          </ac:spMkLst>
        </pc:spChg>
      </pc:sldChg>
      <pc:sldChg chg="modSp mod">
        <pc:chgData name="Hiroki Kashimura" userId="92a130ebff5327cc" providerId="LiveId" clId="{AEAA434E-60A8-DF47-A11E-E44DD5B59F66}" dt="2024-07-05T02:21:27.450" v="147" actId="20577"/>
        <pc:sldMkLst>
          <pc:docMk/>
          <pc:sldMk cId="1237580155" sldId="480"/>
        </pc:sldMkLst>
        <pc:spChg chg="mod">
          <ac:chgData name="Hiroki Kashimura" userId="92a130ebff5327cc" providerId="LiveId" clId="{AEAA434E-60A8-DF47-A11E-E44DD5B59F66}" dt="2024-07-05T02:21:27.450" v="147" actId="20577"/>
          <ac:spMkLst>
            <pc:docMk/>
            <pc:sldMk cId="1237580155" sldId="480"/>
            <ac:spMk id="6" creationId="{00000000-0000-0000-0000-000000000000}"/>
          </ac:spMkLst>
        </pc:spChg>
      </pc:sldChg>
      <pc:sldChg chg="modSp mod">
        <pc:chgData name="Hiroki Kashimura" userId="92a130ebff5327cc" providerId="LiveId" clId="{AEAA434E-60A8-DF47-A11E-E44DD5B59F66}" dt="2024-07-05T02:15:11.117" v="67" actId="14100"/>
        <pc:sldMkLst>
          <pc:docMk/>
          <pc:sldMk cId="1138380754" sldId="483"/>
        </pc:sldMkLst>
        <pc:spChg chg="mod">
          <ac:chgData name="Hiroki Kashimura" userId="92a130ebff5327cc" providerId="LiveId" clId="{AEAA434E-60A8-DF47-A11E-E44DD5B59F66}" dt="2024-07-05T02:15:11.117" v="67" actId="14100"/>
          <ac:spMkLst>
            <pc:docMk/>
            <pc:sldMk cId="1138380754" sldId="483"/>
            <ac:spMk id="21" creationId="{00000000-0000-0000-0000-000000000000}"/>
          </ac:spMkLst>
        </pc:spChg>
      </pc:sldChg>
      <pc:sldChg chg="modSp mod">
        <pc:chgData name="Hiroki Kashimura" userId="92a130ebff5327cc" providerId="LiveId" clId="{AEAA434E-60A8-DF47-A11E-E44DD5B59F66}" dt="2024-07-05T02:16:32.867" v="92" actId="14100"/>
        <pc:sldMkLst>
          <pc:docMk/>
          <pc:sldMk cId="2084607948" sldId="484"/>
        </pc:sldMkLst>
        <pc:spChg chg="mod">
          <ac:chgData name="Hiroki Kashimura" userId="92a130ebff5327cc" providerId="LiveId" clId="{AEAA434E-60A8-DF47-A11E-E44DD5B59F66}" dt="2024-07-05T02:16:32.867" v="92" actId="14100"/>
          <ac:spMkLst>
            <pc:docMk/>
            <pc:sldMk cId="2084607948" sldId="484"/>
            <ac:spMk id="21" creationId="{00000000-0000-0000-0000-000000000000}"/>
          </ac:spMkLst>
        </pc:spChg>
      </pc:sldChg>
      <pc:sldChg chg="modSp mod">
        <pc:chgData name="Hiroki Kashimura" userId="92a130ebff5327cc" providerId="LiveId" clId="{AEAA434E-60A8-DF47-A11E-E44DD5B59F66}" dt="2024-07-05T02:21:48.134" v="150" actId="14100"/>
        <pc:sldMkLst>
          <pc:docMk/>
          <pc:sldMk cId="117463389" sldId="486"/>
        </pc:sldMkLst>
        <pc:spChg chg="mod">
          <ac:chgData name="Hiroki Kashimura" userId="92a130ebff5327cc" providerId="LiveId" clId="{AEAA434E-60A8-DF47-A11E-E44DD5B59F66}" dt="2024-07-05T02:21:48.134" v="150" actId="14100"/>
          <ac:spMkLst>
            <pc:docMk/>
            <pc:sldMk cId="117463389" sldId="486"/>
            <ac:spMk id="3" creationId="{00000000-0000-0000-0000-000000000000}"/>
          </ac:spMkLst>
        </pc:spChg>
      </pc:sldChg>
      <pc:sldChg chg="modSp mod">
        <pc:chgData name="Hiroki Kashimura" userId="92a130ebff5327cc" providerId="LiveId" clId="{AEAA434E-60A8-DF47-A11E-E44DD5B59F66}" dt="2024-07-05T02:22:21.949" v="153" actId="20577"/>
        <pc:sldMkLst>
          <pc:docMk/>
          <pc:sldMk cId="970839263" sldId="487"/>
        </pc:sldMkLst>
        <pc:spChg chg="mod">
          <ac:chgData name="Hiroki Kashimura" userId="92a130ebff5327cc" providerId="LiveId" clId="{AEAA434E-60A8-DF47-A11E-E44DD5B59F66}" dt="2024-07-05T02:22:21.949" v="153" actId="20577"/>
          <ac:spMkLst>
            <pc:docMk/>
            <pc:sldMk cId="970839263" sldId="48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3BE433-204A-4C8F-9FCF-4FDAD1D52DD6}" type="datetimeFigureOut">
              <a:rPr kumimoji="1" lang="ja-JP" altLang="en-US" smtClean="0"/>
              <a:t>2024/7/5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BCFF3-65CE-4A73-A552-C0E80A205032}" type="slidenum">
              <a:rPr kumimoji="1" lang="ja-JP" altLang="en-US" smtClean="0"/>
              <a:t>‹#›</a:t>
            </a:fld>
            <a:endParaRPr kumimoji="1" lang="ja-JP" altLang="en-US"/>
          </a:p>
        </p:txBody>
      </p:sp>
    </p:spTree>
    <p:extLst>
      <p:ext uri="{BB962C8B-B14F-4D97-AF65-F5344CB8AC3E}">
        <p14:creationId xmlns:p14="http://schemas.microsoft.com/office/powerpoint/2010/main" val="22443863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BBCFF3-65CE-4A73-A552-C0E80A205032}" type="slidenum">
              <a:rPr kumimoji="1" lang="ja-JP" altLang="en-US" smtClean="0"/>
              <a:t>4</a:t>
            </a:fld>
            <a:endParaRPr kumimoji="1" lang="ja-JP" altLang="en-US"/>
          </a:p>
        </p:txBody>
      </p:sp>
    </p:spTree>
    <p:extLst>
      <p:ext uri="{BB962C8B-B14F-4D97-AF65-F5344CB8AC3E}">
        <p14:creationId xmlns:p14="http://schemas.microsoft.com/office/powerpoint/2010/main" val="128708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BBCFF3-65CE-4A73-A552-C0E80A205032}" type="slidenum">
              <a:rPr kumimoji="1" lang="ja-JP" altLang="en-US" smtClean="0"/>
              <a:t>5</a:t>
            </a:fld>
            <a:endParaRPr kumimoji="1" lang="ja-JP" altLang="en-US"/>
          </a:p>
        </p:txBody>
      </p:sp>
    </p:spTree>
    <p:extLst>
      <p:ext uri="{BB962C8B-B14F-4D97-AF65-F5344CB8AC3E}">
        <p14:creationId xmlns:p14="http://schemas.microsoft.com/office/powerpoint/2010/main" val="3918493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BBCFF3-65CE-4A73-A552-C0E80A205032}" type="slidenum">
              <a:rPr kumimoji="1" lang="ja-JP" altLang="en-US" smtClean="0"/>
              <a:t>6</a:t>
            </a:fld>
            <a:endParaRPr kumimoji="1" lang="ja-JP" altLang="en-US"/>
          </a:p>
        </p:txBody>
      </p:sp>
    </p:spTree>
    <p:extLst>
      <p:ext uri="{BB962C8B-B14F-4D97-AF65-F5344CB8AC3E}">
        <p14:creationId xmlns:p14="http://schemas.microsoft.com/office/powerpoint/2010/main" val="261322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16638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353274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042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06930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425242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68039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2598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5208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91345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86085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2024/7/5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26057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91680-4148-4FDA-B4F6-971382BD9649}" type="datetimeFigureOut">
              <a:rPr kumimoji="1" lang="ja-JP" altLang="en-US" smtClean="0"/>
              <a:t>2024/7/5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167111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Fortran </a:t>
            </a:r>
            <a:r>
              <a:rPr lang="ja-JP" altLang="en-US" dirty="0"/>
              <a:t>入門</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186066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サブルーチンの最低限の決まり</a:t>
            </a:r>
            <a:endParaRPr kumimoji="1" lang="ja-JP" altLang="en-US" dirty="0"/>
          </a:p>
        </p:txBody>
      </p:sp>
      <p:sp>
        <p:nvSpPr>
          <p:cNvPr id="5" name="コンテンツ プレースホルダー 4"/>
          <p:cNvSpPr>
            <a:spLocks noGrp="1"/>
          </p:cNvSpPr>
          <p:nvPr>
            <p:ph sz="half" idx="1"/>
          </p:nvPr>
        </p:nvSpPr>
        <p:spPr>
          <a:xfrm>
            <a:off x="323528" y="1600200"/>
            <a:ext cx="4324672" cy="4983162"/>
          </a:xfrm>
        </p:spPr>
        <p:txBody>
          <a:bodyPr>
            <a:normAutofit fontScale="92500" lnSpcReduction="20000"/>
          </a:bodyPr>
          <a:lstStyle/>
          <a:p>
            <a:r>
              <a:rPr lang="ja-JP" altLang="en-US" dirty="0"/>
              <a:t>サブルーチンは主プログラム</a:t>
            </a:r>
            <a:r>
              <a:rPr lang="en-US" altLang="ja-JP" dirty="0"/>
              <a:t>/</a:t>
            </a:r>
            <a:r>
              <a:rPr lang="ja-JP" altLang="en-US" dirty="0"/>
              <a:t>副プログラムから </a:t>
            </a:r>
            <a:r>
              <a:rPr lang="en-US" altLang="ja-JP" dirty="0"/>
              <a:t>call </a:t>
            </a:r>
            <a:r>
              <a:rPr lang="ja-JP" altLang="en-US" dirty="0"/>
              <a:t>によって呼び出す</a:t>
            </a:r>
            <a:r>
              <a:rPr lang="en-US" altLang="ja-JP" dirty="0"/>
              <a:t>.</a:t>
            </a:r>
          </a:p>
          <a:p>
            <a:r>
              <a:rPr lang="en-US" altLang="ja-JP" dirty="0">
                <a:solidFill>
                  <a:srgbClr val="7030A0"/>
                </a:solidFill>
              </a:rPr>
              <a:t>subroutine </a:t>
            </a:r>
            <a:r>
              <a:rPr lang="ja-JP" altLang="en-US" dirty="0">
                <a:solidFill>
                  <a:srgbClr val="7030A0"/>
                </a:solidFill>
              </a:rPr>
              <a:t>文で始まり</a:t>
            </a:r>
            <a:r>
              <a:rPr lang="en-US" altLang="ja-JP" dirty="0">
                <a:solidFill>
                  <a:srgbClr val="7030A0"/>
                </a:solidFill>
              </a:rPr>
              <a:t>,   end subroutine </a:t>
            </a:r>
            <a:r>
              <a:rPr lang="ja-JP" altLang="en-US" dirty="0">
                <a:solidFill>
                  <a:srgbClr val="7030A0"/>
                </a:solidFill>
              </a:rPr>
              <a:t>文で終わる</a:t>
            </a:r>
            <a:r>
              <a:rPr lang="en-US" altLang="ja-JP" dirty="0">
                <a:solidFill>
                  <a:srgbClr val="7030A0"/>
                </a:solidFill>
              </a:rPr>
              <a:t>.</a:t>
            </a:r>
          </a:p>
          <a:p>
            <a:r>
              <a:rPr lang="en-US" altLang="ja-JP" dirty="0">
                <a:solidFill>
                  <a:srgbClr val="00B050"/>
                </a:solidFill>
              </a:rPr>
              <a:t>program </a:t>
            </a:r>
            <a:r>
              <a:rPr lang="ja-JP" altLang="en-US" dirty="0">
                <a:solidFill>
                  <a:srgbClr val="00B050"/>
                </a:solidFill>
              </a:rPr>
              <a:t>文とは別にサブルーチン内で使う</a:t>
            </a:r>
            <a:r>
              <a:rPr lang="ja-JP" altLang="en-US">
                <a:solidFill>
                  <a:srgbClr val="00B050"/>
                </a:solidFill>
              </a:rPr>
              <a:t>変数の</a:t>
            </a:r>
            <a:br>
              <a:rPr lang="en-US" altLang="ja-JP" dirty="0">
                <a:solidFill>
                  <a:srgbClr val="00B050"/>
                </a:solidFill>
              </a:rPr>
            </a:br>
            <a:r>
              <a:rPr lang="ja-JP" altLang="en-US">
                <a:solidFill>
                  <a:srgbClr val="00B050"/>
                </a:solidFill>
              </a:rPr>
              <a:t>宣言</a:t>
            </a:r>
            <a:r>
              <a:rPr lang="ja-JP" altLang="en-US" dirty="0">
                <a:solidFill>
                  <a:srgbClr val="00B050"/>
                </a:solidFill>
              </a:rPr>
              <a:t>が必要</a:t>
            </a:r>
            <a:r>
              <a:rPr lang="en-US" altLang="ja-JP" dirty="0">
                <a:solidFill>
                  <a:srgbClr val="00B050"/>
                </a:solidFill>
              </a:rPr>
              <a:t>.</a:t>
            </a:r>
          </a:p>
          <a:p>
            <a:r>
              <a:rPr lang="en-US" altLang="ja-JP" dirty="0">
                <a:solidFill>
                  <a:srgbClr val="0070C0"/>
                </a:solidFill>
              </a:rPr>
              <a:t>program </a:t>
            </a:r>
            <a:r>
              <a:rPr lang="ja-JP" altLang="en-US" dirty="0">
                <a:solidFill>
                  <a:srgbClr val="0070C0"/>
                </a:solidFill>
              </a:rPr>
              <a:t>文とは別に </a:t>
            </a:r>
            <a:r>
              <a:rPr lang="en-US" altLang="ja-JP" dirty="0">
                <a:solidFill>
                  <a:srgbClr val="0070C0"/>
                </a:solidFill>
              </a:rPr>
              <a:t>implicit none </a:t>
            </a:r>
            <a:r>
              <a:rPr lang="ja-JP" altLang="en-US" dirty="0">
                <a:solidFill>
                  <a:srgbClr val="0070C0"/>
                </a:solidFill>
              </a:rPr>
              <a:t>が必要</a:t>
            </a:r>
            <a:r>
              <a:rPr lang="en-US" altLang="ja-JP" dirty="0">
                <a:solidFill>
                  <a:srgbClr val="0070C0"/>
                </a:solidFill>
              </a:rPr>
              <a:t>.</a:t>
            </a:r>
          </a:p>
          <a:p>
            <a:r>
              <a:rPr lang="en-US" altLang="ja-JP" dirty="0">
                <a:solidFill>
                  <a:srgbClr val="FF0000"/>
                </a:solidFill>
              </a:rPr>
              <a:t>program </a:t>
            </a:r>
            <a:r>
              <a:rPr lang="ja-JP" altLang="en-US" dirty="0">
                <a:solidFill>
                  <a:srgbClr val="FF0000"/>
                </a:solidFill>
              </a:rPr>
              <a:t>文からの入力</a:t>
            </a:r>
            <a:r>
              <a:rPr lang="en-US" altLang="ja-JP" dirty="0">
                <a:solidFill>
                  <a:srgbClr val="FF0000"/>
                </a:solidFill>
              </a:rPr>
              <a:t>, program </a:t>
            </a:r>
            <a:r>
              <a:rPr lang="ja-JP" altLang="en-US" dirty="0">
                <a:solidFill>
                  <a:srgbClr val="FF0000"/>
                </a:solidFill>
              </a:rPr>
              <a:t>文への出力は</a:t>
            </a:r>
            <a:r>
              <a:rPr lang="en-US" altLang="ja-JP" dirty="0">
                <a:solidFill>
                  <a:srgbClr val="FF0000"/>
                </a:solidFill>
              </a:rPr>
              <a:t>, </a:t>
            </a:r>
            <a:br>
              <a:rPr lang="en-US" altLang="ja-JP" dirty="0">
                <a:solidFill>
                  <a:srgbClr val="FF0000"/>
                </a:solidFill>
              </a:rPr>
            </a:br>
            <a:r>
              <a:rPr lang="ja-JP" altLang="en-US">
                <a:solidFill>
                  <a:srgbClr val="FF0000"/>
                </a:solidFill>
              </a:rPr>
              <a:t>引数</a:t>
            </a:r>
            <a:r>
              <a:rPr lang="ja-JP" altLang="en-US" dirty="0">
                <a:solidFill>
                  <a:srgbClr val="FF0000"/>
                </a:solidFill>
              </a:rPr>
              <a:t>で行う</a:t>
            </a:r>
            <a:r>
              <a:rPr lang="en-US" altLang="ja-JP" dirty="0">
                <a:solidFill>
                  <a:srgbClr val="FF0000"/>
                </a:solidFill>
              </a:rPr>
              <a:t>.</a:t>
            </a:r>
          </a:p>
        </p:txBody>
      </p:sp>
      <p:sp>
        <p:nvSpPr>
          <p:cNvPr id="7" name="コンテンツ プレースホルダー 6"/>
          <p:cNvSpPr>
            <a:spLocks noGrp="1"/>
          </p:cNvSpPr>
          <p:nvPr>
            <p:ph sz="half" idx="2"/>
          </p:nvPr>
        </p:nvSpPr>
        <p:spPr/>
        <p:txBody>
          <a:bodyPr>
            <a:normAutofit fontScale="92500" lnSpcReduction="20000"/>
          </a:bodyPr>
          <a:lstStyle/>
          <a:p>
            <a:endParaRPr kumimoji="1" lang="ja-JP" altLang="en-US"/>
          </a:p>
        </p:txBody>
      </p:sp>
      <p:sp>
        <p:nvSpPr>
          <p:cNvPr id="6" name="テキスト ボックス 5"/>
          <p:cNvSpPr txBox="1"/>
          <p:nvPr/>
        </p:nvSpPr>
        <p:spPr>
          <a:xfrm>
            <a:off x="4991086" y="1857013"/>
            <a:ext cx="3531095" cy="4524315"/>
          </a:xfrm>
          <a:prstGeom prst="rect">
            <a:avLst/>
          </a:prstGeom>
          <a:noFill/>
          <a:ln>
            <a:solidFill>
              <a:schemeClr val="tx1"/>
            </a:solidFill>
          </a:ln>
        </p:spPr>
        <p:txBody>
          <a:bodyPr wrap="none" rtlCol="0">
            <a:spAutoFit/>
          </a:bodyPr>
          <a:lstStyle/>
          <a:p>
            <a:r>
              <a:rPr lang="en-US" altLang="ja-JP" dirty="0"/>
              <a:t>! </a:t>
            </a:r>
            <a:r>
              <a:rPr lang="ja-JP" altLang="en-US" dirty="0"/>
              <a:t>サブルーチンの定義</a:t>
            </a:r>
          </a:p>
          <a:p>
            <a:r>
              <a:rPr lang="en-US" altLang="ja-JP" dirty="0">
                <a:solidFill>
                  <a:srgbClr val="7030A0"/>
                </a:solidFill>
              </a:rPr>
              <a:t>subroutine </a:t>
            </a:r>
            <a:r>
              <a:rPr lang="en-US" altLang="ja-JP" dirty="0" err="1">
                <a:solidFill>
                  <a:srgbClr val="7030A0"/>
                </a:solidFill>
              </a:rPr>
              <a:t>calcsum</a:t>
            </a:r>
            <a:r>
              <a:rPr lang="en-US" altLang="ja-JP" dirty="0">
                <a:solidFill>
                  <a:srgbClr val="7030A0"/>
                </a:solidFill>
              </a:rPr>
              <a:t>(</a:t>
            </a:r>
            <a:r>
              <a:rPr lang="en-US" altLang="ja-JP" dirty="0" err="1">
                <a:solidFill>
                  <a:srgbClr val="FF0000"/>
                </a:solidFill>
              </a:rPr>
              <a:t>n,kazu</a:t>
            </a:r>
            <a:r>
              <a:rPr lang="en-US" altLang="ja-JP" dirty="0">
                <a:solidFill>
                  <a:srgbClr val="7030A0"/>
                </a:solidFill>
              </a:rPr>
              <a:t>)</a:t>
            </a:r>
          </a:p>
          <a:p>
            <a:endParaRPr lang="en-US" altLang="ja-JP" dirty="0"/>
          </a:p>
          <a:p>
            <a:r>
              <a:rPr lang="ja-JP" altLang="en-US" dirty="0"/>
              <a:t>  </a:t>
            </a:r>
            <a:r>
              <a:rPr lang="en-US" altLang="ja-JP" dirty="0">
                <a:solidFill>
                  <a:srgbClr val="0070C0"/>
                </a:solidFill>
              </a:rPr>
              <a:t>implicit none</a:t>
            </a:r>
          </a:p>
          <a:p>
            <a:endParaRPr lang="en-US" altLang="ja-JP" dirty="0"/>
          </a:p>
          <a:p>
            <a:r>
              <a:rPr lang="en-US" altLang="ja-JP" dirty="0"/>
              <a:t>  </a:t>
            </a:r>
            <a:r>
              <a:rPr lang="en-US" altLang="ja-JP" dirty="0">
                <a:solidFill>
                  <a:srgbClr val="00B050"/>
                </a:solidFill>
              </a:rPr>
              <a:t>integer, intent(in)  :: n</a:t>
            </a:r>
          </a:p>
          <a:p>
            <a:r>
              <a:rPr lang="en-US" altLang="ja-JP" dirty="0">
                <a:solidFill>
                  <a:srgbClr val="00B050"/>
                </a:solidFill>
              </a:rPr>
              <a:t>  integer, intent(out) :: </a:t>
            </a:r>
            <a:r>
              <a:rPr lang="en-US" altLang="ja-JP" dirty="0" err="1">
                <a:solidFill>
                  <a:srgbClr val="00B050"/>
                </a:solidFill>
              </a:rPr>
              <a:t>kazu</a:t>
            </a:r>
            <a:endParaRPr lang="en-US" altLang="ja-JP" dirty="0">
              <a:solidFill>
                <a:srgbClr val="00B050"/>
              </a:solidFill>
            </a:endParaRPr>
          </a:p>
          <a:p>
            <a:endParaRPr lang="en-US" altLang="ja-JP" dirty="0"/>
          </a:p>
          <a:p>
            <a:r>
              <a:rPr lang="en-US" altLang="ja-JP" dirty="0"/>
              <a:t>  </a:t>
            </a:r>
            <a:r>
              <a:rPr lang="en-US" altLang="ja-JP" dirty="0">
                <a:solidFill>
                  <a:srgbClr val="00B050"/>
                </a:solidFill>
              </a:rPr>
              <a:t>integer :: </a:t>
            </a:r>
            <a:r>
              <a:rPr lang="en-US" altLang="ja-JP" dirty="0" err="1">
                <a:solidFill>
                  <a:srgbClr val="00B050"/>
                </a:solidFill>
              </a:rPr>
              <a:t>i</a:t>
            </a:r>
            <a:endParaRPr lang="en-US" altLang="ja-JP" dirty="0">
              <a:solidFill>
                <a:srgbClr val="00B050"/>
              </a:solidFill>
            </a:endParaRPr>
          </a:p>
          <a:p>
            <a:endParaRPr lang="en-US" altLang="ja-JP" dirty="0"/>
          </a:p>
          <a:p>
            <a:r>
              <a:rPr lang="en-US" altLang="ja-JP" dirty="0"/>
              <a:t>  </a:t>
            </a:r>
            <a:r>
              <a:rPr lang="en-US" altLang="ja-JP" dirty="0" err="1"/>
              <a:t>kazu</a:t>
            </a:r>
            <a:r>
              <a:rPr lang="en-US" altLang="ja-JP" dirty="0"/>
              <a:t> = 0                  ! </a:t>
            </a:r>
            <a:r>
              <a:rPr lang="en-US" altLang="ja-JP" dirty="0" err="1"/>
              <a:t>kazu</a:t>
            </a:r>
            <a:r>
              <a:rPr lang="en-US" altLang="ja-JP" dirty="0"/>
              <a:t> </a:t>
            </a:r>
            <a:r>
              <a:rPr lang="ja-JP" altLang="en-US" dirty="0"/>
              <a:t>の初期化</a:t>
            </a:r>
          </a:p>
          <a:p>
            <a:r>
              <a:rPr lang="ja-JP" altLang="en-US" dirty="0"/>
              <a:t>  </a:t>
            </a:r>
            <a:r>
              <a:rPr lang="en-US" altLang="ja-JP" dirty="0"/>
              <a:t>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solidFill>
                  <a:srgbClr val="7030A0"/>
                </a:solidFill>
              </a:rPr>
              <a:t>end subroutine </a:t>
            </a:r>
            <a:r>
              <a:rPr lang="en-US" altLang="ja-JP" dirty="0" err="1">
                <a:solidFill>
                  <a:srgbClr val="7030A0"/>
                </a:solidFill>
              </a:rPr>
              <a:t>calcsum</a:t>
            </a:r>
            <a:endParaRPr lang="en-US" altLang="ja-JP" dirty="0">
              <a:solidFill>
                <a:srgbClr val="7030A0"/>
              </a:solidFill>
            </a:endParaRPr>
          </a:p>
        </p:txBody>
      </p:sp>
      <p:sp>
        <p:nvSpPr>
          <p:cNvPr id="9" name="テキスト ボックス 8"/>
          <p:cNvSpPr txBox="1"/>
          <p:nvPr/>
        </p:nvSpPr>
        <p:spPr>
          <a:xfrm>
            <a:off x="6876256" y="2693168"/>
            <a:ext cx="646331" cy="369332"/>
          </a:xfrm>
          <a:prstGeom prst="rect">
            <a:avLst/>
          </a:prstGeom>
          <a:noFill/>
        </p:spPr>
        <p:txBody>
          <a:bodyPr wrap="none" rtlCol="0">
            <a:spAutoFit/>
          </a:bodyPr>
          <a:lstStyle/>
          <a:p>
            <a:r>
              <a:rPr lang="ja-JP" altLang="en-US" dirty="0">
                <a:solidFill>
                  <a:srgbClr val="FF0000"/>
                </a:solidFill>
              </a:rPr>
              <a:t>引数</a:t>
            </a:r>
            <a:endParaRPr kumimoji="1" lang="ja-JP" altLang="en-US" dirty="0">
              <a:solidFill>
                <a:srgbClr val="FF0000"/>
              </a:solidFill>
            </a:endParaRPr>
          </a:p>
        </p:txBody>
      </p:sp>
      <p:sp>
        <p:nvSpPr>
          <p:cNvPr id="10" name="下矢印 9"/>
          <p:cNvSpPr/>
          <p:nvPr/>
        </p:nvSpPr>
        <p:spPr>
          <a:xfrm rot="10800000">
            <a:off x="7054969" y="2479811"/>
            <a:ext cx="288904" cy="24415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4726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プログラムの具体例</a:t>
            </a:r>
            <a:br>
              <a:rPr lang="en-US" altLang="ja-JP" dirty="0"/>
            </a:br>
            <a:r>
              <a:rPr lang="ja-JP" altLang="en-US" dirty="0"/>
              <a:t>関数を使ったプログラム</a:t>
            </a:r>
            <a:endParaRPr kumimoji="1" lang="ja-JP" altLang="en-US" dirty="0"/>
          </a:p>
        </p:txBody>
      </p:sp>
      <p:sp>
        <p:nvSpPr>
          <p:cNvPr id="8" name="テキスト ボックス 7"/>
          <p:cNvSpPr txBox="1"/>
          <p:nvPr/>
        </p:nvSpPr>
        <p:spPr>
          <a:xfrm>
            <a:off x="1043608" y="1857013"/>
            <a:ext cx="2964209" cy="3139321"/>
          </a:xfrm>
          <a:prstGeom prst="rect">
            <a:avLst/>
          </a:prstGeom>
          <a:noFill/>
          <a:ln>
            <a:solidFill>
              <a:schemeClr val="tx1"/>
            </a:solidFill>
          </a:ln>
        </p:spPr>
        <p:txBody>
          <a:bodyPr wrap="none" rtlCol="0">
            <a:spAutoFit/>
          </a:bodyPr>
          <a:lstStyle/>
          <a:p>
            <a:r>
              <a:rPr lang="en-US" altLang="ja-JP" dirty="0"/>
              <a:t>program </a:t>
            </a:r>
            <a:r>
              <a:rPr lang="en-US" altLang="ja-JP" dirty="0" err="1"/>
              <a:t>summationsub</a:t>
            </a:r>
            <a:endParaRPr lang="en-US" altLang="ja-JP" dirty="0"/>
          </a:p>
          <a:p>
            <a:endParaRPr lang="en-US" altLang="ja-JP" dirty="0"/>
          </a:p>
          <a:p>
            <a:r>
              <a:rPr lang="en-US" altLang="ja-JP" dirty="0"/>
              <a:t>  implicit none</a:t>
            </a:r>
          </a:p>
          <a:p>
            <a:endParaRPr lang="en-US" altLang="ja-JP" dirty="0"/>
          </a:p>
          <a:p>
            <a:r>
              <a:rPr lang="en-US" altLang="ja-JP" dirty="0"/>
              <a:t>  integer :: </a:t>
            </a:r>
            <a:r>
              <a:rPr lang="en-US" altLang="ja-JP" dirty="0" err="1"/>
              <a:t>num</a:t>
            </a:r>
            <a:endParaRPr lang="en-US" altLang="ja-JP" dirty="0"/>
          </a:p>
          <a:p>
            <a:endParaRPr lang="en-US" altLang="ja-JP" dirty="0"/>
          </a:p>
          <a:p>
            <a:r>
              <a:rPr lang="en-US" altLang="ja-JP" dirty="0"/>
              <a:t>  ! 1 </a:t>
            </a:r>
            <a:r>
              <a:rPr lang="ja-JP" altLang="en-US" dirty="0"/>
              <a:t>から </a:t>
            </a:r>
            <a:r>
              <a:rPr lang="en-US" altLang="ja-JP" dirty="0"/>
              <a:t>10 </a:t>
            </a:r>
            <a:r>
              <a:rPr lang="ja-JP" altLang="en-US" dirty="0" err="1"/>
              <a:t>までの</a:t>
            </a:r>
            <a:r>
              <a:rPr lang="ja-JP" altLang="en-US" dirty="0"/>
              <a:t>和の計算</a:t>
            </a:r>
          </a:p>
          <a:p>
            <a:r>
              <a:rPr lang="ja-JP" altLang="en-US" dirty="0"/>
              <a:t>  </a:t>
            </a:r>
            <a:r>
              <a:rPr lang="en-US" altLang="ja-JP" dirty="0" err="1">
                <a:solidFill>
                  <a:srgbClr val="FF0000"/>
                </a:solidFill>
              </a:rPr>
              <a:t>num</a:t>
            </a:r>
            <a:r>
              <a:rPr lang="en-US" altLang="ja-JP" dirty="0">
                <a:solidFill>
                  <a:srgbClr val="FF0000"/>
                </a:solidFill>
              </a:rPr>
              <a:t> = </a:t>
            </a:r>
            <a:r>
              <a:rPr lang="en-US" altLang="ja-JP" dirty="0" err="1">
                <a:solidFill>
                  <a:srgbClr val="FF0000"/>
                </a:solidFill>
              </a:rPr>
              <a:t>calcsumfunc</a:t>
            </a:r>
            <a:r>
              <a:rPr lang="en-US" altLang="ja-JP" dirty="0">
                <a:solidFill>
                  <a:srgbClr val="FF0000"/>
                </a:solidFill>
              </a:rPr>
              <a:t>(10)</a:t>
            </a:r>
          </a:p>
          <a:p>
            <a:r>
              <a:rPr lang="en-US" altLang="ja-JP" dirty="0"/>
              <a:t>  write( 6, * ) </a:t>
            </a:r>
            <a:r>
              <a:rPr lang="en-US" altLang="ja-JP" dirty="0" err="1"/>
              <a:t>num</a:t>
            </a:r>
            <a:endParaRPr lang="en-US" altLang="ja-JP" dirty="0"/>
          </a:p>
          <a:p>
            <a:endParaRPr lang="en-US" altLang="ja-JP" dirty="0"/>
          </a:p>
          <a:p>
            <a:r>
              <a:rPr lang="en-US" altLang="ja-JP" dirty="0"/>
              <a:t>end program </a:t>
            </a:r>
            <a:r>
              <a:rPr lang="en-US" altLang="ja-JP" dirty="0" err="1"/>
              <a:t>summationsub</a:t>
            </a:r>
            <a:endParaRPr lang="en-US" altLang="ja-JP" dirty="0"/>
          </a:p>
        </p:txBody>
      </p:sp>
      <p:sp>
        <p:nvSpPr>
          <p:cNvPr id="6" name="テキスト ボックス 5"/>
          <p:cNvSpPr txBox="1"/>
          <p:nvPr/>
        </p:nvSpPr>
        <p:spPr>
          <a:xfrm>
            <a:off x="4991086" y="1857013"/>
            <a:ext cx="3653372" cy="4524315"/>
          </a:xfrm>
          <a:prstGeom prst="rect">
            <a:avLst/>
          </a:prstGeom>
          <a:noFill/>
          <a:ln>
            <a:solidFill>
              <a:schemeClr val="tx1"/>
            </a:solidFill>
          </a:ln>
        </p:spPr>
        <p:txBody>
          <a:bodyPr wrap="none" rtlCol="0">
            <a:spAutoFit/>
          </a:bodyPr>
          <a:lstStyle/>
          <a:p>
            <a:r>
              <a:rPr lang="en-US" altLang="ja-JP" dirty="0"/>
              <a:t>! </a:t>
            </a:r>
            <a:r>
              <a:rPr lang="ja-JP" altLang="en-US" dirty="0"/>
              <a:t>関数の定義</a:t>
            </a:r>
          </a:p>
          <a:p>
            <a:r>
              <a:rPr lang="en-US" altLang="ja-JP" dirty="0"/>
              <a:t> function </a:t>
            </a:r>
            <a:r>
              <a:rPr lang="en-US" altLang="ja-JP" dirty="0" err="1"/>
              <a:t>calcsumfunc</a:t>
            </a:r>
            <a:r>
              <a:rPr lang="en-US" altLang="ja-JP" dirty="0"/>
              <a:t>(n) result(</a:t>
            </a:r>
            <a:r>
              <a:rPr lang="en-US" altLang="ja-JP" dirty="0" err="1"/>
              <a:t>kazu</a:t>
            </a:r>
            <a:r>
              <a:rPr lang="en-US" altLang="ja-JP" dirty="0"/>
              <a:t>)</a:t>
            </a:r>
          </a:p>
          <a:p>
            <a:endParaRPr lang="ja-JP" altLang="en-US" dirty="0"/>
          </a:p>
          <a:p>
            <a:r>
              <a:rPr lang="ja-JP" altLang="en-US" dirty="0"/>
              <a:t>    </a:t>
            </a:r>
            <a:r>
              <a:rPr lang="en-US" altLang="ja-JP" dirty="0"/>
              <a:t>implicit none</a:t>
            </a:r>
          </a:p>
          <a:p>
            <a:endParaRPr lang="en-US" altLang="ja-JP" dirty="0"/>
          </a:p>
          <a:p>
            <a:r>
              <a:rPr lang="en-US" altLang="ja-JP" dirty="0"/>
              <a:t>    integer, intent(in) :: n</a:t>
            </a:r>
          </a:p>
          <a:p>
            <a:endParaRPr lang="en-US" altLang="ja-JP" dirty="0"/>
          </a:p>
          <a:p>
            <a:r>
              <a:rPr lang="en-US" altLang="ja-JP" dirty="0"/>
              <a:t>    integer :: </a:t>
            </a:r>
            <a:r>
              <a:rPr lang="en-US" altLang="ja-JP" dirty="0" err="1"/>
              <a:t>kazu</a:t>
            </a:r>
            <a:endParaRPr lang="en-US" altLang="ja-JP" dirty="0"/>
          </a:p>
          <a:p>
            <a:r>
              <a:rPr lang="en-US" altLang="ja-JP" dirty="0"/>
              <a:t>    integer :: </a:t>
            </a:r>
            <a:r>
              <a:rPr lang="en-US" altLang="ja-JP" dirty="0" err="1"/>
              <a:t>i</a:t>
            </a:r>
            <a:endParaRPr lang="en-US" altLang="ja-JP" dirty="0"/>
          </a:p>
          <a:p>
            <a:endParaRPr lang="en-US" altLang="ja-JP" dirty="0"/>
          </a:p>
          <a:p>
            <a:r>
              <a:rPr lang="en-US" altLang="ja-JP" dirty="0"/>
              <a:t>    </a:t>
            </a:r>
            <a:r>
              <a:rPr lang="en-US" altLang="ja-JP" dirty="0" err="1"/>
              <a:t>kazu</a:t>
            </a:r>
            <a:r>
              <a:rPr lang="en-US" altLang="ja-JP" dirty="0"/>
              <a:t> = 0</a:t>
            </a:r>
          </a:p>
          <a:p>
            <a:r>
              <a:rPr lang="en-US" altLang="ja-JP" dirty="0"/>
              <a:t>    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t>  end function </a:t>
            </a:r>
            <a:r>
              <a:rPr lang="en-US" altLang="ja-JP" dirty="0" err="1"/>
              <a:t>calcsumfunc</a:t>
            </a:r>
            <a:endParaRPr lang="en-US" altLang="ja-JP" dirty="0"/>
          </a:p>
        </p:txBody>
      </p:sp>
      <p:sp>
        <p:nvSpPr>
          <p:cNvPr id="2" name="右矢印 1"/>
          <p:cNvSpPr/>
          <p:nvPr/>
        </p:nvSpPr>
        <p:spPr>
          <a:xfrm>
            <a:off x="3491879" y="3777376"/>
            <a:ext cx="1480365"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95936" y="3532181"/>
            <a:ext cx="854721" cy="307777"/>
          </a:xfrm>
          <a:prstGeom prst="rect">
            <a:avLst/>
          </a:prstGeom>
          <a:noFill/>
        </p:spPr>
        <p:txBody>
          <a:bodyPr wrap="none" rtlCol="0">
            <a:spAutoFit/>
          </a:bodyPr>
          <a:lstStyle/>
          <a:p>
            <a:r>
              <a:rPr kumimoji="1" lang="ja-JP" altLang="en-US" sz="1400" dirty="0">
                <a:solidFill>
                  <a:srgbClr val="FF0000"/>
                </a:solidFill>
              </a:rPr>
              <a:t>呼び出し</a:t>
            </a:r>
          </a:p>
        </p:txBody>
      </p:sp>
      <p:sp>
        <p:nvSpPr>
          <p:cNvPr id="10" name="テキスト ボックス 9"/>
          <p:cNvSpPr txBox="1"/>
          <p:nvPr/>
        </p:nvSpPr>
        <p:spPr>
          <a:xfrm>
            <a:off x="5056873" y="1487681"/>
            <a:ext cx="3526928" cy="369332"/>
          </a:xfrm>
          <a:prstGeom prst="rect">
            <a:avLst/>
          </a:prstGeom>
          <a:noFill/>
        </p:spPr>
        <p:txBody>
          <a:bodyPr wrap="none" rtlCol="0">
            <a:spAutoFit/>
          </a:bodyPr>
          <a:lstStyle/>
          <a:p>
            <a:r>
              <a:rPr kumimoji="1" lang="en-US" altLang="ja-JP" dirty="0"/>
              <a:t>1 </a:t>
            </a:r>
            <a:r>
              <a:rPr kumimoji="1" lang="ja-JP" altLang="en-US" dirty="0"/>
              <a:t>から </a:t>
            </a:r>
            <a:r>
              <a:rPr kumimoji="1" lang="en-US" altLang="ja-JP" dirty="0"/>
              <a:t>10 </a:t>
            </a:r>
            <a:r>
              <a:rPr kumimoji="1" lang="ja-JP" altLang="en-US" dirty="0" err="1"/>
              <a:t>までの</a:t>
            </a:r>
            <a:r>
              <a:rPr kumimoji="1" lang="ja-JP" altLang="en-US" dirty="0"/>
              <a:t>和を計算する関数</a:t>
            </a:r>
          </a:p>
        </p:txBody>
      </p:sp>
    </p:spTree>
    <p:extLst>
      <p:ext uri="{BB962C8B-B14F-4D97-AF65-F5344CB8AC3E}">
        <p14:creationId xmlns:p14="http://schemas.microsoft.com/office/powerpoint/2010/main" val="821547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関数の最低限の決まり</a:t>
            </a:r>
            <a:endParaRPr kumimoji="1" lang="ja-JP" altLang="en-US" dirty="0"/>
          </a:p>
        </p:txBody>
      </p:sp>
      <p:sp>
        <p:nvSpPr>
          <p:cNvPr id="5" name="コンテンツ プレースホルダー 4"/>
          <p:cNvSpPr>
            <a:spLocks noGrp="1"/>
          </p:cNvSpPr>
          <p:nvPr>
            <p:ph sz="half" idx="1"/>
          </p:nvPr>
        </p:nvSpPr>
        <p:spPr>
          <a:xfrm>
            <a:off x="251520" y="1600200"/>
            <a:ext cx="4396680" cy="4925144"/>
          </a:xfrm>
        </p:spPr>
        <p:txBody>
          <a:bodyPr>
            <a:normAutofit fontScale="85000" lnSpcReduction="10000"/>
          </a:bodyPr>
          <a:lstStyle/>
          <a:p>
            <a:r>
              <a:rPr lang="ja-JP" altLang="en-US" dirty="0"/>
              <a:t>関数は主プログラム</a:t>
            </a:r>
            <a:r>
              <a:rPr lang="en-US" altLang="ja-JP" dirty="0"/>
              <a:t>/</a:t>
            </a:r>
            <a:r>
              <a:rPr lang="ja-JP" altLang="en-US" dirty="0"/>
              <a:t>副プログラムから下のように呼び出す</a:t>
            </a:r>
            <a:r>
              <a:rPr lang="en-US" altLang="ja-JP" dirty="0"/>
              <a:t>.</a:t>
            </a:r>
          </a:p>
          <a:p>
            <a:pPr lvl="1"/>
            <a:r>
              <a:rPr lang="en-US" altLang="ja-JP" dirty="0"/>
              <a:t>y = f(x1, x2)</a:t>
            </a:r>
          </a:p>
          <a:p>
            <a:r>
              <a:rPr lang="en-US" altLang="ja-JP" dirty="0">
                <a:solidFill>
                  <a:srgbClr val="7030A0"/>
                </a:solidFill>
              </a:rPr>
              <a:t>function </a:t>
            </a:r>
            <a:r>
              <a:rPr lang="ja-JP" altLang="en-US" dirty="0">
                <a:solidFill>
                  <a:srgbClr val="7030A0"/>
                </a:solidFill>
              </a:rPr>
              <a:t>文で始まり</a:t>
            </a:r>
            <a:r>
              <a:rPr lang="en-US" altLang="ja-JP" dirty="0">
                <a:solidFill>
                  <a:srgbClr val="7030A0"/>
                </a:solidFill>
              </a:rPr>
              <a:t>,       </a:t>
            </a:r>
            <a:r>
              <a:rPr lang="ja-JP" altLang="en-US">
                <a:solidFill>
                  <a:srgbClr val="7030A0"/>
                </a:solidFill>
              </a:rPr>
              <a:t>     </a:t>
            </a:r>
            <a:br>
              <a:rPr lang="en-US" altLang="ja-JP" dirty="0">
                <a:solidFill>
                  <a:srgbClr val="7030A0"/>
                </a:solidFill>
              </a:rPr>
            </a:br>
            <a:r>
              <a:rPr lang="en-US" altLang="ja-JP" dirty="0">
                <a:solidFill>
                  <a:srgbClr val="7030A0"/>
                </a:solidFill>
              </a:rPr>
              <a:t>end function </a:t>
            </a:r>
            <a:r>
              <a:rPr lang="ja-JP" altLang="en-US" dirty="0">
                <a:solidFill>
                  <a:srgbClr val="7030A0"/>
                </a:solidFill>
              </a:rPr>
              <a:t>文で終わる</a:t>
            </a:r>
            <a:r>
              <a:rPr lang="en-US" altLang="ja-JP" dirty="0">
                <a:solidFill>
                  <a:srgbClr val="7030A0"/>
                </a:solidFill>
              </a:rPr>
              <a:t>.</a:t>
            </a:r>
          </a:p>
          <a:p>
            <a:r>
              <a:rPr lang="en-US" altLang="ja-JP" dirty="0">
                <a:solidFill>
                  <a:srgbClr val="00B050"/>
                </a:solidFill>
              </a:rPr>
              <a:t>program </a:t>
            </a:r>
            <a:r>
              <a:rPr lang="ja-JP" altLang="en-US" dirty="0">
                <a:solidFill>
                  <a:srgbClr val="00B050"/>
                </a:solidFill>
              </a:rPr>
              <a:t>文とは別に関数内で使う変数の宣言が必要</a:t>
            </a:r>
            <a:r>
              <a:rPr lang="en-US" altLang="ja-JP" dirty="0">
                <a:solidFill>
                  <a:srgbClr val="00B050"/>
                </a:solidFill>
              </a:rPr>
              <a:t>.</a:t>
            </a:r>
          </a:p>
          <a:p>
            <a:r>
              <a:rPr lang="en-US" altLang="ja-JP" dirty="0">
                <a:solidFill>
                  <a:srgbClr val="0070C0"/>
                </a:solidFill>
              </a:rPr>
              <a:t>program </a:t>
            </a:r>
            <a:r>
              <a:rPr lang="ja-JP" altLang="en-US" dirty="0">
                <a:solidFill>
                  <a:srgbClr val="0070C0"/>
                </a:solidFill>
              </a:rPr>
              <a:t>文とは別</a:t>
            </a:r>
            <a:r>
              <a:rPr lang="ja-JP" altLang="en-US">
                <a:solidFill>
                  <a:srgbClr val="0070C0"/>
                </a:solidFill>
              </a:rPr>
              <a:t>に </a:t>
            </a:r>
            <a:br>
              <a:rPr lang="en-US" altLang="ja-JP" dirty="0">
                <a:solidFill>
                  <a:srgbClr val="0070C0"/>
                </a:solidFill>
              </a:rPr>
            </a:br>
            <a:r>
              <a:rPr lang="en-US" altLang="ja-JP" dirty="0">
                <a:solidFill>
                  <a:srgbClr val="0070C0"/>
                </a:solidFill>
              </a:rPr>
              <a:t>implicit none </a:t>
            </a:r>
            <a:r>
              <a:rPr lang="ja-JP" altLang="en-US" dirty="0">
                <a:solidFill>
                  <a:srgbClr val="0070C0"/>
                </a:solidFill>
              </a:rPr>
              <a:t>が必要</a:t>
            </a:r>
            <a:r>
              <a:rPr lang="en-US" altLang="ja-JP" dirty="0">
                <a:solidFill>
                  <a:srgbClr val="0070C0"/>
                </a:solidFill>
              </a:rPr>
              <a:t>.</a:t>
            </a:r>
          </a:p>
          <a:p>
            <a:r>
              <a:rPr lang="en-US" altLang="ja-JP" dirty="0">
                <a:solidFill>
                  <a:srgbClr val="FF0000"/>
                </a:solidFill>
              </a:rPr>
              <a:t>program </a:t>
            </a:r>
            <a:r>
              <a:rPr lang="ja-JP" altLang="en-US" dirty="0">
                <a:solidFill>
                  <a:srgbClr val="FF0000"/>
                </a:solidFill>
              </a:rPr>
              <a:t>文からの</a:t>
            </a:r>
            <a:r>
              <a:rPr lang="ja-JP" altLang="en-US">
                <a:solidFill>
                  <a:srgbClr val="FF0000"/>
                </a:solidFill>
              </a:rPr>
              <a:t>入力は</a:t>
            </a:r>
            <a:br>
              <a:rPr lang="en-US" altLang="ja-JP" dirty="0">
                <a:solidFill>
                  <a:srgbClr val="FF0000"/>
                </a:solidFill>
              </a:rPr>
            </a:br>
            <a:r>
              <a:rPr lang="ja-JP" altLang="en-US">
                <a:solidFill>
                  <a:srgbClr val="FF0000"/>
                </a:solidFill>
              </a:rPr>
              <a:t>引数</a:t>
            </a:r>
            <a:r>
              <a:rPr lang="ja-JP" altLang="en-US" dirty="0">
                <a:solidFill>
                  <a:srgbClr val="FF0000"/>
                </a:solidFill>
              </a:rPr>
              <a:t>で行う</a:t>
            </a:r>
            <a:r>
              <a:rPr lang="en-US" altLang="ja-JP" dirty="0">
                <a:solidFill>
                  <a:srgbClr val="FF0000"/>
                </a:solidFill>
              </a:rPr>
              <a:t>.</a:t>
            </a:r>
          </a:p>
          <a:p>
            <a:r>
              <a:rPr lang="en-US" altLang="ja-JP" dirty="0">
                <a:solidFill>
                  <a:srgbClr val="FFC000"/>
                </a:solidFill>
              </a:rPr>
              <a:t>program </a:t>
            </a:r>
            <a:r>
              <a:rPr lang="ja-JP" altLang="en-US" dirty="0">
                <a:solidFill>
                  <a:srgbClr val="FFC000"/>
                </a:solidFill>
              </a:rPr>
              <a:t>文への出力は</a:t>
            </a:r>
            <a:r>
              <a:rPr lang="en-US" altLang="ja-JP" dirty="0">
                <a:solidFill>
                  <a:srgbClr val="FFC000"/>
                </a:solidFill>
              </a:rPr>
              <a:t>, </a:t>
            </a:r>
            <a:br>
              <a:rPr lang="en-US" altLang="ja-JP" dirty="0">
                <a:solidFill>
                  <a:srgbClr val="FFC000"/>
                </a:solidFill>
              </a:rPr>
            </a:br>
            <a:r>
              <a:rPr lang="ja-JP" altLang="en-US">
                <a:solidFill>
                  <a:srgbClr val="FFC000"/>
                </a:solidFill>
              </a:rPr>
              <a:t>戻り値</a:t>
            </a:r>
            <a:r>
              <a:rPr lang="ja-JP" altLang="en-US" dirty="0">
                <a:solidFill>
                  <a:srgbClr val="FFC000"/>
                </a:solidFill>
              </a:rPr>
              <a:t>で</a:t>
            </a:r>
            <a:r>
              <a:rPr lang="ja-JP" altLang="en-US">
                <a:solidFill>
                  <a:srgbClr val="FFC000"/>
                </a:solidFill>
              </a:rPr>
              <a:t>行う</a:t>
            </a:r>
            <a:r>
              <a:rPr lang="en-US" altLang="ja-JP" dirty="0">
                <a:solidFill>
                  <a:srgbClr val="FFC000"/>
                </a:solidFill>
              </a:rPr>
              <a:t>.</a:t>
            </a:r>
          </a:p>
        </p:txBody>
      </p:sp>
      <p:sp>
        <p:nvSpPr>
          <p:cNvPr id="7" name="コンテンツ プレースホルダー 6"/>
          <p:cNvSpPr>
            <a:spLocks noGrp="1"/>
          </p:cNvSpPr>
          <p:nvPr>
            <p:ph sz="half" idx="2"/>
          </p:nvPr>
        </p:nvSpPr>
        <p:spPr/>
        <p:txBody>
          <a:bodyPr>
            <a:normAutofit fontScale="85000" lnSpcReduction="10000"/>
          </a:bodyPr>
          <a:lstStyle/>
          <a:p>
            <a:endParaRPr kumimoji="1" lang="ja-JP" altLang="en-US"/>
          </a:p>
        </p:txBody>
      </p:sp>
      <p:sp>
        <p:nvSpPr>
          <p:cNvPr id="6" name="テキスト ボックス 5"/>
          <p:cNvSpPr txBox="1"/>
          <p:nvPr/>
        </p:nvSpPr>
        <p:spPr>
          <a:xfrm>
            <a:off x="4991086" y="1857013"/>
            <a:ext cx="3775201" cy="4524315"/>
          </a:xfrm>
          <a:prstGeom prst="rect">
            <a:avLst/>
          </a:prstGeom>
          <a:noFill/>
          <a:ln>
            <a:solidFill>
              <a:schemeClr val="tx1"/>
            </a:solidFill>
          </a:ln>
        </p:spPr>
        <p:txBody>
          <a:bodyPr wrap="none" rtlCol="0">
            <a:spAutoFit/>
          </a:bodyPr>
          <a:lstStyle/>
          <a:p>
            <a:r>
              <a:rPr lang="en-US" altLang="ja-JP" dirty="0"/>
              <a:t>! </a:t>
            </a:r>
            <a:r>
              <a:rPr lang="ja-JP" altLang="en-US" dirty="0"/>
              <a:t>関数の定義</a:t>
            </a:r>
          </a:p>
          <a:p>
            <a:r>
              <a:rPr lang="en-US" altLang="ja-JP" dirty="0"/>
              <a:t> </a:t>
            </a:r>
            <a:r>
              <a:rPr lang="en-US" altLang="ja-JP" dirty="0">
                <a:solidFill>
                  <a:srgbClr val="7030A0"/>
                </a:solidFill>
              </a:rPr>
              <a:t>function </a:t>
            </a:r>
            <a:r>
              <a:rPr lang="en-US" altLang="ja-JP" dirty="0" err="1">
                <a:solidFill>
                  <a:srgbClr val="7030A0"/>
                </a:solidFill>
              </a:rPr>
              <a:t>calcsumfunc</a:t>
            </a:r>
            <a:r>
              <a:rPr lang="en-US" altLang="ja-JP" dirty="0">
                <a:solidFill>
                  <a:srgbClr val="7030A0"/>
                </a:solidFill>
              </a:rPr>
              <a:t>(</a:t>
            </a:r>
            <a:r>
              <a:rPr lang="en-US" altLang="ja-JP" dirty="0">
                <a:solidFill>
                  <a:srgbClr val="FF0000"/>
                </a:solidFill>
              </a:rPr>
              <a:t>n</a:t>
            </a:r>
            <a:r>
              <a:rPr lang="en-US" altLang="ja-JP" dirty="0">
                <a:solidFill>
                  <a:srgbClr val="7030A0"/>
                </a:solidFill>
              </a:rPr>
              <a:t>)</a:t>
            </a:r>
            <a:r>
              <a:rPr lang="en-US" altLang="ja-JP" dirty="0"/>
              <a:t> result(</a:t>
            </a:r>
            <a:r>
              <a:rPr lang="en-US" altLang="ja-JP" dirty="0" err="1">
                <a:solidFill>
                  <a:srgbClr val="FFC000"/>
                </a:solidFill>
              </a:rPr>
              <a:t>kazu</a:t>
            </a:r>
            <a:r>
              <a:rPr lang="en-US" altLang="ja-JP" dirty="0"/>
              <a:t>)</a:t>
            </a:r>
          </a:p>
          <a:p>
            <a:endParaRPr lang="ja-JP" altLang="en-US" dirty="0"/>
          </a:p>
          <a:p>
            <a:r>
              <a:rPr lang="ja-JP" altLang="en-US" dirty="0"/>
              <a:t>    </a:t>
            </a:r>
            <a:r>
              <a:rPr lang="en-US" altLang="ja-JP" dirty="0">
                <a:solidFill>
                  <a:srgbClr val="0070C0"/>
                </a:solidFill>
              </a:rPr>
              <a:t>implicit none</a:t>
            </a:r>
          </a:p>
          <a:p>
            <a:endParaRPr lang="en-US" altLang="ja-JP" dirty="0"/>
          </a:p>
          <a:p>
            <a:r>
              <a:rPr lang="en-US" altLang="ja-JP" dirty="0"/>
              <a:t>    </a:t>
            </a:r>
            <a:r>
              <a:rPr lang="en-US" altLang="ja-JP" dirty="0">
                <a:solidFill>
                  <a:srgbClr val="00B050"/>
                </a:solidFill>
              </a:rPr>
              <a:t>integer, intent(in) :: n</a:t>
            </a:r>
          </a:p>
          <a:p>
            <a:endParaRPr lang="en-US" altLang="ja-JP" dirty="0">
              <a:solidFill>
                <a:srgbClr val="00B050"/>
              </a:solidFill>
            </a:endParaRPr>
          </a:p>
          <a:p>
            <a:r>
              <a:rPr lang="en-US" altLang="ja-JP" dirty="0">
                <a:solidFill>
                  <a:srgbClr val="00B050"/>
                </a:solidFill>
              </a:rPr>
              <a:t>    integer :: </a:t>
            </a:r>
            <a:r>
              <a:rPr lang="en-US" altLang="ja-JP" dirty="0" err="1">
                <a:solidFill>
                  <a:srgbClr val="00B050"/>
                </a:solidFill>
              </a:rPr>
              <a:t>kazu</a:t>
            </a:r>
            <a:endParaRPr lang="en-US" altLang="ja-JP" dirty="0">
              <a:solidFill>
                <a:srgbClr val="00B050"/>
              </a:solidFill>
            </a:endParaRPr>
          </a:p>
          <a:p>
            <a:r>
              <a:rPr lang="en-US" altLang="ja-JP" dirty="0">
                <a:solidFill>
                  <a:srgbClr val="00B050"/>
                </a:solidFill>
              </a:rPr>
              <a:t>    integer :: </a:t>
            </a:r>
            <a:r>
              <a:rPr lang="en-US" altLang="ja-JP" dirty="0" err="1">
                <a:solidFill>
                  <a:srgbClr val="00B050"/>
                </a:solidFill>
              </a:rPr>
              <a:t>i</a:t>
            </a:r>
            <a:endParaRPr lang="en-US" altLang="ja-JP" dirty="0">
              <a:solidFill>
                <a:srgbClr val="00B050"/>
              </a:solidFill>
            </a:endParaRPr>
          </a:p>
          <a:p>
            <a:endParaRPr lang="en-US" altLang="ja-JP" dirty="0"/>
          </a:p>
          <a:p>
            <a:r>
              <a:rPr lang="en-US" altLang="ja-JP" dirty="0"/>
              <a:t>    </a:t>
            </a:r>
            <a:r>
              <a:rPr lang="en-US" altLang="ja-JP" dirty="0" err="1"/>
              <a:t>kazu</a:t>
            </a:r>
            <a:r>
              <a:rPr lang="en-US" altLang="ja-JP" dirty="0"/>
              <a:t> = 0</a:t>
            </a:r>
          </a:p>
          <a:p>
            <a:r>
              <a:rPr lang="en-US" altLang="ja-JP" dirty="0"/>
              <a:t>    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t>  </a:t>
            </a:r>
            <a:r>
              <a:rPr lang="en-US" altLang="ja-JP" dirty="0">
                <a:solidFill>
                  <a:srgbClr val="7030A0"/>
                </a:solidFill>
              </a:rPr>
              <a:t>end function </a:t>
            </a:r>
            <a:r>
              <a:rPr lang="en-US" altLang="ja-JP" dirty="0" err="1">
                <a:solidFill>
                  <a:srgbClr val="7030A0"/>
                </a:solidFill>
              </a:rPr>
              <a:t>calcsumfunc</a:t>
            </a:r>
            <a:endParaRPr lang="en-US" altLang="ja-JP" dirty="0">
              <a:solidFill>
                <a:srgbClr val="7030A0"/>
              </a:solidFill>
            </a:endParaRPr>
          </a:p>
        </p:txBody>
      </p:sp>
      <p:sp>
        <p:nvSpPr>
          <p:cNvPr id="9" name="テキスト ボックス 8"/>
          <p:cNvSpPr txBox="1"/>
          <p:nvPr/>
        </p:nvSpPr>
        <p:spPr>
          <a:xfrm>
            <a:off x="6926152" y="2780928"/>
            <a:ext cx="646331" cy="369332"/>
          </a:xfrm>
          <a:prstGeom prst="rect">
            <a:avLst/>
          </a:prstGeom>
          <a:noFill/>
        </p:spPr>
        <p:txBody>
          <a:bodyPr wrap="none" rtlCol="0">
            <a:spAutoFit/>
          </a:bodyPr>
          <a:lstStyle/>
          <a:p>
            <a:r>
              <a:rPr lang="ja-JP" altLang="en-US" dirty="0">
                <a:solidFill>
                  <a:srgbClr val="FF0000"/>
                </a:solidFill>
              </a:rPr>
              <a:t>引数</a:t>
            </a:r>
            <a:endParaRPr kumimoji="1" lang="ja-JP" altLang="en-US" dirty="0">
              <a:solidFill>
                <a:srgbClr val="FF0000"/>
              </a:solidFill>
            </a:endParaRPr>
          </a:p>
        </p:txBody>
      </p:sp>
      <p:sp>
        <p:nvSpPr>
          <p:cNvPr id="11" name="テキスト ボックス 10"/>
          <p:cNvSpPr txBox="1"/>
          <p:nvPr/>
        </p:nvSpPr>
        <p:spPr>
          <a:xfrm>
            <a:off x="7796458" y="2780928"/>
            <a:ext cx="817853" cy="369332"/>
          </a:xfrm>
          <a:prstGeom prst="rect">
            <a:avLst/>
          </a:prstGeom>
          <a:noFill/>
        </p:spPr>
        <p:txBody>
          <a:bodyPr wrap="none" rtlCol="0">
            <a:spAutoFit/>
          </a:bodyPr>
          <a:lstStyle/>
          <a:p>
            <a:r>
              <a:rPr lang="ja-JP" altLang="en-US" dirty="0">
                <a:solidFill>
                  <a:srgbClr val="FFC000"/>
                </a:solidFill>
              </a:rPr>
              <a:t>戻り値</a:t>
            </a:r>
            <a:endParaRPr kumimoji="1" lang="ja-JP" altLang="en-US" dirty="0">
              <a:solidFill>
                <a:srgbClr val="FFC000"/>
              </a:solidFill>
            </a:endParaRPr>
          </a:p>
        </p:txBody>
      </p:sp>
      <p:sp>
        <p:nvSpPr>
          <p:cNvPr id="12" name="下矢印 11"/>
          <p:cNvSpPr/>
          <p:nvPr/>
        </p:nvSpPr>
        <p:spPr>
          <a:xfrm rot="10800000">
            <a:off x="8093138" y="2520228"/>
            <a:ext cx="223278" cy="188692"/>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rot="10800000">
            <a:off x="7137678" y="2520228"/>
            <a:ext cx="223278" cy="188692"/>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22169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サブルーチンと関数の違い</a:t>
            </a:r>
            <a:endParaRPr kumimoji="1" lang="ja-JP" altLang="en-US" dirty="0"/>
          </a:p>
        </p:txBody>
      </p:sp>
      <p:sp>
        <p:nvSpPr>
          <p:cNvPr id="6" name="コンテンツ プレースホルダー 5"/>
          <p:cNvSpPr>
            <a:spLocks noGrp="1"/>
          </p:cNvSpPr>
          <p:nvPr>
            <p:ph idx="1"/>
          </p:nvPr>
        </p:nvSpPr>
        <p:spPr>
          <a:xfrm>
            <a:off x="457200" y="1600200"/>
            <a:ext cx="8229600" cy="4781128"/>
          </a:xfrm>
        </p:spPr>
        <p:txBody>
          <a:bodyPr>
            <a:normAutofit lnSpcReduction="10000"/>
          </a:bodyPr>
          <a:lstStyle/>
          <a:p>
            <a:r>
              <a:rPr kumimoji="1" lang="ja-JP" altLang="en-US" dirty="0"/>
              <a:t>サブルーチン</a:t>
            </a:r>
            <a:endParaRPr kumimoji="1" lang="en-US" altLang="ja-JP" dirty="0"/>
          </a:p>
          <a:p>
            <a:pPr lvl="1"/>
            <a:r>
              <a:rPr lang="ja-JP" altLang="en-US" dirty="0"/>
              <a:t>入力にも出力にも引数を用いる</a:t>
            </a:r>
            <a:endParaRPr kumimoji="1" lang="en-US" altLang="ja-JP" dirty="0"/>
          </a:p>
          <a:p>
            <a:pPr lvl="1"/>
            <a:r>
              <a:rPr kumimoji="1" lang="ja-JP" altLang="en-US" dirty="0"/>
              <a:t>複数の変数を出力に用いること</a:t>
            </a:r>
            <a:r>
              <a:rPr kumimoji="1" lang="ja-JP" altLang="en-US"/>
              <a:t>ができる</a:t>
            </a:r>
            <a:br>
              <a:rPr kumimoji="1" lang="en-US" altLang="ja-JP" dirty="0"/>
            </a:br>
            <a:endParaRPr kumimoji="1" lang="en-US" altLang="ja-JP" dirty="0"/>
          </a:p>
          <a:p>
            <a:r>
              <a:rPr lang="ja-JP" altLang="en-US" dirty="0"/>
              <a:t>関数</a:t>
            </a:r>
            <a:endParaRPr lang="en-US" altLang="ja-JP" dirty="0"/>
          </a:p>
          <a:p>
            <a:pPr lvl="1"/>
            <a:r>
              <a:rPr kumimoji="1" lang="ja-JP" altLang="en-US" dirty="0"/>
              <a:t>入力には引数を用いるが</a:t>
            </a:r>
            <a:r>
              <a:rPr kumimoji="1" lang="en-US" altLang="ja-JP" dirty="0"/>
              <a:t>, </a:t>
            </a:r>
            <a:br>
              <a:rPr kumimoji="1" lang="en-US" altLang="ja-JP" dirty="0"/>
            </a:br>
            <a:r>
              <a:rPr lang="ja-JP" altLang="en-US"/>
              <a:t>出力</a:t>
            </a:r>
            <a:r>
              <a:rPr lang="ja-JP" altLang="en-US" dirty="0"/>
              <a:t>には（普通は）戻り値を用いる</a:t>
            </a:r>
            <a:endParaRPr lang="en-US" altLang="ja-JP" dirty="0"/>
          </a:p>
          <a:p>
            <a:pPr lvl="2"/>
            <a:r>
              <a:rPr lang="ja-JP" altLang="en-US" dirty="0"/>
              <a:t>実際には引数を出力に用いることもできる</a:t>
            </a:r>
            <a:endParaRPr lang="en-US" altLang="ja-JP" dirty="0"/>
          </a:p>
          <a:p>
            <a:pPr lvl="1"/>
            <a:r>
              <a:rPr lang="ja-JP" altLang="en-US"/>
              <a:t>戻り値は１つ</a:t>
            </a:r>
            <a:r>
              <a:rPr lang="ja-JP" altLang="en-US" dirty="0"/>
              <a:t>のみ</a:t>
            </a:r>
            <a:endParaRPr lang="en-US" altLang="ja-JP" dirty="0"/>
          </a:p>
          <a:p>
            <a:pPr lvl="1"/>
            <a:r>
              <a:rPr lang="ja-JP" altLang="en-US" dirty="0"/>
              <a:t>数式</a:t>
            </a:r>
            <a:r>
              <a:rPr kumimoji="1" lang="ja-JP" altLang="en-US" dirty="0"/>
              <a:t>のようにプログラムを書くことができる</a:t>
            </a:r>
          </a:p>
        </p:txBody>
      </p:sp>
    </p:spTree>
    <p:extLst>
      <p:ext uri="{BB962C8B-B14F-4D97-AF65-F5344CB8AC3E}">
        <p14:creationId xmlns:p14="http://schemas.microsoft.com/office/powerpoint/2010/main" val="1237580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変数のスコープ</a:t>
            </a:r>
          </a:p>
        </p:txBody>
      </p:sp>
      <p:sp>
        <p:nvSpPr>
          <p:cNvPr id="3" name="コンテンツ プレースホルダー 2"/>
          <p:cNvSpPr>
            <a:spLocks noGrp="1"/>
          </p:cNvSpPr>
          <p:nvPr>
            <p:ph idx="1"/>
          </p:nvPr>
        </p:nvSpPr>
        <p:spPr>
          <a:xfrm>
            <a:off x="457200" y="1600200"/>
            <a:ext cx="8435280" cy="4525963"/>
          </a:xfrm>
        </p:spPr>
        <p:txBody>
          <a:bodyPr>
            <a:normAutofit/>
          </a:bodyPr>
          <a:lstStyle/>
          <a:p>
            <a:r>
              <a:rPr lang="ja-JP" altLang="en-US" dirty="0"/>
              <a:t>変数には</a:t>
            </a:r>
            <a:r>
              <a:rPr lang="en-US" altLang="ja-JP" dirty="0"/>
              <a:t>, </a:t>
            </a:r>
            <a:r>
              <a:rPr lang="ja-JP" altLang="en-US" dirty="0"/>
              <a:t>その変数が有効となる範囲がある</a:t>
            </a:r>
            <a:r>
              <a:rPr lang="en-US" altLang="ja-JP" dirty="0"/>
              <a:t>. </a:t>
            </a:r>
          </a:p>
          <a:p>
            <a:pPr lvl="1"/>
            <a:r>
              <a:rPr lang="ja-JP" altLang="en-US" dirty="0"/>
              <a:t>「スコープ」と呼ぶ</a:t>
            </a:r>
            <a:r>
              <a:rPr lang="en-US" altLang="ja-JP" dirty="0"/>
              <a:t>.</a:t>
            </a:r>
          </a:p>
          <a:p>
            <a:r>
              <a:rPr lang="ja-JP" altLang="en-US" dirty="0"/>
              <a:t>変数は</a:t>
            </a:r>
            <a:r>
              <a:rPr lang="en-US" altLang="ja-JP" dirty="0"/>
              <a:t>, </a:t>
            </a:r>
            <a:r>
              <a:rPr lang="ja-JP" altLang="en-US" dirty="0"/>
              <a:t>基本的には</a:t>
            </a:r>
            <a:r>
              <a:rPr lang="en-US" altLang="ja-JP" dirty="0"/>
              <a:t>, </a:t>
            </a:r>
            <a:r>
              <a:rPr lang="ja-JP" altLang="en-US" dirty="0"/>
              <a:t>宣言</a:t>
            </a:r>
            <a:r>
              <a:rPr lang="ja-JP" altLang="en-US"/>
              <a:t>したプログラム単位内</a:t>
            </a:r>
            <a:r>
              <a:rPr lang="ja-JP" altLang="en-US" dirty="0"/>
              <a:t>のみで有効</a:t>
            </a:r>
            <a:endParaRPr lang="en-US" altLang="ja-JP" dirty="0"/>
          </a:p>
          <a:p>
            <a:pPr lvl="1"/>
            <a:r>
              <a:rPr lang="ja-JP" altLang="en-US" dirty="0"/>
              <a:t>次ページ参照</a:t>
            </a:r>
            <a:endParaRPr lang="en-US" altLang="ja-JP" dirty="0"/>
          </a:p>
          <a:p>
            <a:pPr lvl="1"/>
            <a:r>
              <a:rPr lang="ja-JP" altLang="en-US" dirty="0"/>
              <a:t>どこででも有効な「グローバル変数」も存在するが</a:t>
            </a:r>
            <a:r>
              <a:rPr lang="en-US" altLang="ja-JP" dirty="0"/>
              <a:t>, </a:t>
            </a:r>
            <a:r>
              <a:rPr lang="ja-JP" altLang="en-US" dirty="0"/>
              <a:t>ここでは触れない</a:t>
            </a:r>
            <a:r>
              <a:rPr lang="en-US" altLang="ja-JP" dirty="0"/>
              <a:t>.</a:t>
            </a:r>
          </a:p>
        </p:txBody>
      </p:sp>
    </p:spTree>
    <p:extLst>
      <p:ext uri="{BB962C8B-B14F-4D97-AF65-F5344CB8AC3E}">
        <p14:creationId xmlns:p14="http://schemas.microsoft.com/office/powerpoint/2010/main" val="117463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変数のスコープ</a:t>
            </a:r>
            <a:endParaRPr kumimoji="1" lang="ja-JP" altLang="en-US" dirty="0"/>
          </a:p>
        </p:txBody>
      </p:sp>
      <p:sp>
        <p:nvSpPr>
          <p:cNvPr id="8" name="テキスト ボックス 7"/>
          <p:cNvSpPr txBox="1"/>
          <p:nvPr/>
        </p:nvSpPr>
        <p:spPr>
          <a:xfrm>
            <a:off x="1043608" y="1857013"/>
            <a:ext cx="2912977" cy="3139321"/>
          </a:xfrm>
          <a:prstGeom prst="rect">
            <a:avLst/>
          </a:prstGeom>
          <a:noFill/>
          <a:ln>
            <a:solidFill>
              <a:schemeClr val="tx1"/>
            </a:solidFill>
          </a:ln>
        </p:spPr>
        <p:txBody>
          <a:bodyPr wrap="none" rtlCol="0">
            <a:spAutoFit/>
          </a:bodyPr>
          <a:lstStyle/>
          <a:p>
            <a:r>
              <a:rPr lang="en-US" altLang="ja-JP" dirty="0"/>
              <a:t>program </a:t>
            </a:r>
            <a:r>
              <a:rPr lang="en-US" altLang="ja-JP" dirty="0" err="1"/>
              <a:t>summationsub</a:t>
            </a:r>
            <a:endParaRPr lang="en-US" altLang="ja-JP" dirty="0"/>
          </a:p>
          <a:p>
            <a:endParaRPr lang="en-US" altLang="ja-JP" dirty="0"/>
          </a:p>
          <a:p>
            <a:r>
              <a:rPr lang="en-US" altLang="ja-JP" dirty="0"/>
              <a:t>  implicit none</a:t>
            </a:r>
          </a:p>
          <a:p>
            <a:endParaRPr lang="en-US" altLang="ja-JP" dirty="0"/>
          </a:p>
          <a:p>
            <a:r>
              <a:rPr lang="en-US" altLang="ja-JP" dirty="0"/>
              <a:t>  integer :: </a:t>
            </a:r>
            <a:r>
              <a:rPr lang="en-US" altLang="ja-JP" dirty="0" err="1">
                <a:solidFill>
                  <a:srgbClr val="FF0000"/>
                </a:solidFill>
              </a:rPr>
              <a:t>num</a:t>
            </a:r>
            <a:endParaRPr lang="en-US" altLang="ja-JP" dirty="0">
              <a:solidFill>
                <a:srgbClr val="FF0000"/>
              </a:solidFill>
            </a:endParaRPr>
          </a:p>
          <a:p>
            <a:endParaRPr lang="en-US" altLang="ja-JP" dirty="0"/>
          </a:p>
          <a:p>
            <a:r>
              <a:rPr lang="en-US" altLang="ja-JP" dirty="0"/>
              <a:t>  ! 1 </a:t>
            </a:r>
            <a:r>
              <a:rPr lang="ja-JP" altLang="en-US" dirty="0"/>
              <a:t>から </a:t>
            </a:r>
            <a:r>
              <a:rPr lang="en-US" altLang="ja-JP" dirty="0"/>
              <a:t>10 </a:t>
            </a:r>
            <a:r>
              <a:rPr lang="ja-JP" altLang="en-US" dirty="0" err="1"/>
              <a:t>までの</a:t>
            </a:r>
            <a:r>
              <a:rPr lang="ja-JP" altLang="en-US" dirty="0"/>
              <a:t>和の計算</a:t>
            </a:r>
          </a:p>
          <a:p>
            <a:r>
              <a:rPr lang="ja-JP" altLang="en-US" dirty="0"/>
              <a:t>  </a:t>
            </a:r>
            <a:r>
              <a:rPr lang="en-US" altLang="ja-JP" dirty="0"/>
              <a:t>call </a:t>
            </a:r>
            <a:r>
              <a:rPr lang="en-US" altLang="ja-JP" dirty="0" err="1"/>
              <a:t>calcsum</a:t>
            </a:r>
            <a:r>
              <a:rPr lang="en-US" altLang="ja-JP" dirty="0"/>
              <a:t>(10,num)</a:t>
            </a:r>
          </a:p>
          <a:p>
            <a:r>
              <a:rPr lang="en-US" altLang="ja-JP" dirty="0"/>
              <a:t>  write( 6, * ) </a:t>
            </a:r>
            <a:r>
              <a:rPr lang="en-US" altLang="ja-JP" dirty="0" err="1"/>
              <a:t>num</a:t>
            </a:r>
            <a:endParaRPr lang="en-US" altLang="ja-JP" dirty="0"/>
          </a:p>
          <a:p>
            <a:endParaRPr lang="en-US" altLang="ja-JP" dirty="0"/>
          </a:p>
          <a:p>
            <a:r>
              <a:rPr lang="en-US" altLang="ja-JP" dirty="0"/>
              <a:t>end program </a:t>
            </a:r>
            <a:r>
              <a:rPr lang="en-US" altLang="ja-JP" dirty="0" err="1"/>
              <a:t>summationsub</a:t>
            </a:r>
            <a:endParaRPr lang="en-US" altLang="ja-JP" dirty="0"/>
          </a:p>
        </p:txBody>
      </p:sp>
      <p:sp>
        <p:nvSpPr>
          <p:cNvPr id="6" name="テキスト ボックス 5"/>
          <p:cNvSpPr txBox="1"/>
          <p:nvPr/>
        </p:nvSpPr>
        <p:spPr>
          <a:xfrm>
            <a:off x="4991086" y="1857013"/>
            <a:ext cx="3531095" cy="4524315"/>
          </a:xfrm>
          <a:prstGeom prst="rect">
            <a:avLst/>
          </a:prstGeom>
          <a:noFill/>
          <a:ln>
            <a:solidFill>
              <a:schemeClr val="tx1"/>
            </a:solidFill>
          </a:ln>
        </p:spPr>
        <p:txBody>
          <a:bodyPr wrap="none" rtlCol="0">
            <a:spAutoFit/>
          </a:bodyPr>
          <a:lstStyle/>
          <a:p>
            <a:r>
              <a:rPr lang="en-US" altLang="ja-JP" dirty="0"/>
              <a:t>! </a:t>
            </a:r>
            <a:r>
              <a:rPr lang="ja-JP" altLang="en-US" dirty="0"/>
              <a:t>サブルーチンの定義</a:t>
            </a:r>
          </a:p>
          <a:p>
            <a:r>
              <a:rPr lang="en-US" altLang="ja-JP" dirty="0"/>
              <a:t>subroutine </a:t>
            </a:r>
            <a:r>
              <a:rPr lang="en-US" altLang="ja-JP" dirty="0" err="1"/>
              <a:t>calcsum</a:t>
            </a:r>
            <a:r>
              <a:rPr lang="en-US" altLang="ja-JP" dirty="0"/>
              <a:t>(</a:t>
            </a:r>
            <a:r>
              <a:rPr lang="en-US" altLang="ja-JP" dirty="0" err="1"/>
              <a:t>n,kazu</a:t>
            </a:r>
            <a:r>
              <a:rPr lang="en-US" altLang="ja-JP" dirty="0"/>
              <a:t>)</a:t>
            </a:r>
          </a:p>
          <a:p>
            <a:endParaRPr lang="en-US" altLang="ja-JP" dirty="0"/>
          </a:p>
          <a:p>
            <a:r>
              <a:rPr lang="ja-JP" altLang="en-US" dirty="0"/>
              <a:t>  </a:t>
            </a:r>
            <a:r>
              <a:rPr lang="en-US" altLang="ja-JP" dirty="0"/>
              <a:t>implicit none</a:t>
            </a:r>
          </a:p>
          <a:p>
            <a:endParaRPr lang="en-US" altLang="ja-JP" dirty="0"/>
          </a:p>
          <a:p>
            <a:r>
              <a:rPr lang="en-US" altLang="ja-JP" dirty="0"/>
              <a:t>  integer, intent(in)  :: </a:t>
            </a:r>
            <a:r>
              <a:rPr lang="en-US" altLang="ja-JP" dirty="0">
                <a:solidFill>
                  <a:srgbClr val="FF0000"/>
                </a:solidFill>
              </a:rPr>
              <a:t>n</a:t>
            </a:r>
          </a:p>
          <a:p>
            <a:r>
              <a:rPr lang="en-US" altLang="ja-JP" dirty="0"/>
              <a:t>  integer, intent(out) :: </a:t>
            </a:r>
            <a:r>
              <a:rPr lang="en-US" altLang="ja-JP" dirty="0" err="1">
                <a:solidFill>
                  <a:srgbClr val="FF0000"/>
                </a:solidFill>
              </a:rPr>
              <a:t>kazu</a:t>
            </a:r>
            <a:endParaRPr lang="en-US" altLang="ja-JP" dirty="0">
              <a:solidFill>
                <a:srgbClr val="FF0000"/>
              </a:solidFill>
            </a:endParaRPr>
          </a:p>
          <a:p>
            <a:endParaRPr lang="en-US" altLang="ja-JP" dirty="0"/>
          </a:p>
          <a:p>
            <a:r>
              <a:rPr lang="en-US" altLang="ja-JP" dirty="0"/>
              <a:t>  integer :: </a:t>
            </a:r>
            <a:r>
              <a:rPr lang="en-US" altLang="ja-JP" dirty="0" err="1">
                <a:solidFill>
                  <a:srgbClr val="FF0000"/>
                </a:solidFill>
              </a:rPr>
              <a:t>i</a:t>
            </a:r>
            <a:endParaRPr lang="en-US" altLang="ja-JP" dirty="0">
              <a:solidFill>
                <a:srgbClr val="FF0000"/>
              </a:solidFill>
            </a:endParaRPr>
          </a:p>
          <a:p>
            <a:endParaRPr lang="en-US" altLang="ja-JP" dirty="0"/>
          </a:p>
          <a:p>
            <a:r>
              <a:rPr lang="en-US" altLang="ja-JP" dirty="0"/>
              <a:t>  </a:t>
            </a:r>
            <a:r>
              <a:rPr lang="en-US" altLang="ja-JP" dirty="0" err="1"/>
              <a:t>kazu</a:t>
            </a:r>
            <a:r>
              <a:rPr lang="en-US" altLang="ja-JP" dirty="0"/>
              <a:t> = 0                  ! </a:t>
            </a:r>
            <a:r>
              <a:rPr lang="en-US" altLang="ja-JP" dirty="0" err="1"/>
              <a:t>kazu</a:t>
            </a:r>
            <a:r>
              <a:rPr lang="en-US" altLang="ja-JP" dirty="0"/>
              <a:t> </a:t>
            </a:r>
            <a:r>
              <a:rPr lang="ja-JP" altLang="en-US" dirty="0"/>
              <a:t>の初期化</a:t>
            </a:r>
          </a:p>
          <a:p>
            <a:r>
              <a:rPr lang="ja-JP" altLang="en-US" dirty="0"/>
              <a:t>  </a:t>
            </a:r>
            <a:r>
              <a:rPr lang="en-US" altLang="ja-JP" dirty="0"/>
              <a:t>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t>end subroutine </a:t>
            </a:r>
            <a:r>
              <a:rPr lang="en-US" altLang="ja-JP" dirty="0" err="1"/>
              <a:t>calcsum</a:t>
            </a:r>
            <a:endParaRPr lang="en-US" altLang="ja-JP" dirty="0"/>
          </a:p>
        </p:txBody>
      </p:sp>
      <p:sp>
        <p:nvSpPr>
          <p:cNvPr id="2" name="右矢印 1"/>
          <p:cNvSpPr/>
          <p:nvPr/>
        </p:nvSpPr>
        <p:spPr>
          <a:xfrm>
            <a:off x="3347865" y="3777376"/>
            <a:ext cx="1624380" cy="36004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38633" y="3532181"/>
            <a:ext cx="854721" cy="307777"/>
          </a:xfrm>
          <a:prstGeom prst="rect">
            <a:avLst/>
          </a:prstGeom>
          <a:noFill/>
          <a:ln>
            <a:solidFill>
              <a:schemeClr val="tx1"/>
            </a:solidFill>
          </a:ln>
        </p:spPr>
        <p:txBody>
          <a:bodyPr wrap="none" rtlCol="0">
            <a:spAutoFit/>
          </a:bodyPr>
          <a:lstStyle/>
          <a:p>
            <a:r>
              <a:rPr kumimoji="1" lang="ja-JP" altLang="en-US" sz="1400" dirty="0"/>
              <a:t>呼び出し</a:t>
            </a:r>
          </a:p>
        </p:txBody>
      </p:sp>
      <p:sp>
        <p:nvSpPr>
          <p:cNvPr id="9" name="テキスト ボックス 8"/>
          <p:cNvSpPr txBox="1"/>
          <p:nvPr/>
        </p:nvSpPr>
        <p:spPr>
          <a:xfrm>
            <a:off x="4581518" y="1487681"/>
            <a:ext cx="4360489" cy="369332"/>
          </a:xfrm>
          <a:prstGeom prst="rect">
            <a:avLst/>
          </a:prstGeom>
          <a:noFill/>
        </p:spPr>
        <p:txBody>
          <a:bodyPr wrap="none" rtlCol="0">
            <a:spAutoFit/>
          </a:bodyPr>
          <a:lstStyle/>
          <a:p>
            <a:r>
              <a:rPr kumimoji="1" lang="en-US" altLang="ja-JP" dirty="0"/>
              <a:t>1 </a:t>
            </a:r>
            <a:r>
              <a:rPr kumimoji="1" lang="ja-JP" altLang="en-US" dirty="0"/>
              <a:t>から </a:t>
            </a:r>
            <a:r>
              <a:rPr kumimoji="1" lang="en-US" altLang="ja-JP" dirty="0"/>
              <a:t>10 </a:t>
            </a:r>
            <a:r>
              <a:rPr kumimoji="1" lang="ja-JP" altLang="en-US" dirty="0" err="1"/>
              <a:t>までの</a:t>
            </a:r>
            <a:r>
              <a:rPr kumimoji="1" lang="ja-JP" altLang="en-US" dirty="0"/>
              <a:t>和を計算するサブルーチン</a:t>
            </a:r>
          </a:p>
        </p:txBody>
      </p:sp>
      <p:sp>
        <p:nvSpPr>
          <p:cNvPr id="10" name="テキスト ボックス 9"/>
          <p:cNvSpPr txBox="1"/>
          <p:nvPr/>
        </p:nvSpPr>
        <p:spPr>
          <a:xfrm>
            <a:off x="750258" y="2702084"/>
            <a:ext cx="3499676" cy="307777"/>
          </a:xfrm>
          <a:prstGeom prst="rect">
            <a:avLst/>
          </a:prstGeom>
          <a:solidFill>
            <a:schemeClr val="bg1"/>
          </a:solidFill>
          <a:ln>
            <a:solidFill>
              <a:srgbClr val="FF0000"/>
            </a:solidFill>
          </a:ln>
        </p:spPr>
        <p:txBody>
          <a:bodyPr wrap="none" rtlCol="0">
            <a:spAutoFit/>
          </a:bodyPr>
          <a:lstStyle/>
          <a:p>
            <a:r>
              <a:rPr lang="ja-JP" altLang="en-US" sz="1400" dirty="0">
                <a:solidFill>
                  <a:srgbClr val="FF0000"/>
                </a:solidFill>
              </a:rPr>
              <a:t>この変数 </a:t>
            </a:r>
            <a:r>
              <a:rPr lang="en-US" altLang="ja-JP" sz="1400" dirty="0" err="1">
                <a:solidFill>
                  <a:srgbClr val="FF0000"/>
                </a:solidFill>
              </a:rPr>
              <a:t>num</a:t>
            </a:r>
            <a:r>
              <a:rPr lang="ja-JP" altLang="en-US" sz="1400" dirty="0">
                <a:solidFill>
                  <a:srgbClr val="FF0000"/>
                </a:solidFill>
              </a:rPr>
              <a:t> は主プログラム内のみで有効</a:t>
            </a:r>
            <a:endParaRPr kumimoji="1" lang="ja-JP" altLang="en-US" sz="1400" dirty="0">
              <a:solidFill>
                <a:srgbClr val="FF0000"/>
              </a:solidFill>
            </a:endParaRPr>
          </a:p>
        </p:txBody>
      </p:sp>
      <p:sp>
        <p:nvSpPr>
          <p:cNvPr id="11" name="テキスト ボックス 10"/>
          <p:cNvSpPr txBox="1"/>
          <p:nvPr/>
        </p:nvSpPr>
        <p:spPr>
          <a:xfrm>
            <a:off x="5172033" y="2979993"/>
            <a:ext cx="3164008" cy="307777"/>
          </a:xfrm>
          <a:prstGeom prst="rect">
            <a:avLst/>
          </a:prstGeom>
          <a:solidFill>
            <a:schemeClr val="bg1"/>
          </a:solidFill>
          <a:ln>
            <a:solidFill>
              <a:srgbClr val="FF0000"/>
            </a:solidFill>
          </a:ln>
        </p:spPr>
        <p:txBody>
          <a:bodyPr wrap="none" rtlCol="0">
            <a:spAutoFit/>
          </a:bodyPr>
          <a:lstStyle/>
          <a:p>
            <a:r>
              <a:rPr lang="ja-JP" altLang="en-US" sz="1400" dirty="0">
                <a:solidFill>
                  <a:srgbClr val="FF0000"/>
                </a:solidFill>
              </a:rPr>
              <a:t>変数 </a:t>
            </a:r>
            <a:r>
              <a:rPr lang="en-US" altLang="ja-JP" sz="1400" dirty="0">
                <a:solidFill>
                  <a:srgbClr val="FF0000"/>
                </a:solidFill>
              </a:rPr>
              <a:t>n, </a:t>
            </a:r>
            <a:r>
              <a:rPr lang="en-US" altLang="ja-JP" sz="1400" dirty="0" err="1">
                <a:solidFill>
                  <a:srgbClr val="FF0000"/>
                </a:solidFill>
              </a:rPr>
              <a:t>kazu</a:t>
            </a:r>
            <a:r>
              <a:rPr lang="en-US" altLang="ja-JP" sz="1400" dirty="0">
                <a:solidFill>
                  <a:srgbClr val="FF0000"/>
                </a:solidFill>
              </a:rPr>
              <a:t>, </a:t>
            </a:r>
            <a:r>
              <a:rPr lang="en-US" altLang="ja-JP" sz="1400" dirty="0" err="1">
                <a:solidFill>
                  <a:srgbClr val="FF0000"/>
                </a:solidFill>
              </a:rPr>
              <a:t>i</a:t>
            </a:r>
            <a:r>
              <a:rPr lang="ja-JP" altLang="en-US" sz="1400" dirty="0">
                <a:solidFill>
                  <a:srgbClr val="FF0000"/>
                </a:solidFill>
              </a:rPr>
              <a:t> は </a:t>
            </a:r>
            <a:r>
              <a:rPr lang="en-US" altLang="ja-JP" sz="1400" dirty="0" err="1">
                <a:solidFill>
                  <a:srgbClr val="FF0000"/>
                </a:solidFill>
              </a:rPr>
              <a:t>calcsum</a:t>
            </a:r>
            <a:r>
              <a:rPr lang="en-US" altLang="ja-JP" sz="1400" dirty="0">
                <a:solidFill>
                  <a:srgbClr val="FF0000"/>
                </a:solidFill>
              </a:rPr>
              <a:t> </a:t>
            </a:r>
            <a:r>
              <a:rPr lang="ja-JP" altLang="en-US" sz="1400" dirty="0">
                <a:solidFill>
                  <a:srgbClr val="FF0000"/>
                </a:solidFill>
              </a:rPr>
              <a:t>内のみで有効</a:t>
            </a:r>
            <a:endParaRPr kumimoji="1" lang="ja-JP" altLang="en-US" sz="1400" dirty="0">
              <a:solidFill>
                <a:srgbClr val="FF0000"/>
              </a:solidFill>
            </a:endParaRPr>
          </a:p>
        </p:txBody>
      </p:sp>
      <p:sp>
        <p:nvSpPr>
          <p:cNvPr id="5" name="テキスト ボックス 4"/>
          <p:cNvSpPr txBox="1"/>
          <p:nvPr/>
        </p:nvSpPr>
        <p:spPr>
          <a:xfrm>
            <a:off x="611560" y="5357450"/>
            <a:ext cx="3477234" cy="923330"/>
          </a:xfrm>
          <a:prstGeom prst="rect">
            <a:avLst/>
          </a:prstGeom>
          <a:noFill/>
          <a:ln>
            <a:solidFill>
              <a:srgbClr val="FF0000"/>
            </a:solidFill>
          </a:ln>
        </p:spPr>
        <p:txBody>
          <a:bodyPr wrap="none" rtlCol="0">
            <a:spAutoFit/>
          </a:bodyPr>
          <a:lstStyle/>
          <a:p>
            <a:r>
              <a:rPr lang="ja-JP" altLang="en-US" dirty="0">
                <a:solidFill>
                  <a:srgbClr val="FF0000"/>
                </a:solidFill>
              </a:rPr>
              <a:t>主プログラムの変数 </a:t>
            </a:r>
            <a:r>
              <a:rPr lang="en-US" altLang="ja-JP" dirty="0" err="1">
                <a:solidFill>
                  <a:srgbClr val="FF0000"/>
                </a:solidFill>
              </a:rPr>
              <a:t>num</a:t>
            </a:r>
            <a:r>
              <a:rPr lang="en-US" altLang="ja-JP" dirty="0">
                <a:solidFill>
                  <a:srgbClr val="FF0000"/>
                </a:solidFill>
              </a:rPr>
              <a:t> </a:t>
            </a:r>
            <a:r>
              <a:rPr lang="ja-JP" altLang="en-US" dirty="0">
                <a:solidFill>
                  <a:srgbClr val="FF0000"/>
                </a:solidFill>
              </a:rPr>
              <a:t>の値は</a:t>
            </a:r>
            <a:r>
              <a:rPr lang="en-US" altLang="ja-JP" dirty="0">
                <a:solidFill>
                  <a:srgbClr val="FF0000"/>
                </a:solidFill>
              </a:rPr>
              <a:t>, </a:t>
            </a:r>
          </a:p>
          <a:p>
            <a:r>
              <a:rPr lang="en-US" altLang="ja-JP" dirty="0" err="1">
                <a:solidFill>
                  <a:srgbClr val="FF0000"/>
                </a:solidFill>
              </a:rPr>
              <a:t>calcsum</a:t>
            </a:r>
            <a:r>
              <a:rPr lang="en-US" altLang="ja-JP" dirty="0">
                <a:solidFill>
                  <a:srgbClr val="FF0000"/>
                </a:solidFill>
              </a:rPr>
              <a:t> </a:t>
            </a:r>
            <a:r>
              <a:rPr lang="ja-JP" altLang="en-US" dirty="0">
                <a:solidFill>
                  <a:srgbClr val="FF0000"/>
                </a:solidFill>
              </a:rPr>
              <a:t>の </a:t>
            </a:r>
            <a:r>
              <a:rPr lang="en-US" altLang="ja-JP" dirty="0" err="1">
                <a:solidFill>
                  <a:srgbClr val="FF0000"/>
                </a:solidFill>
              </a:rPr>
              <a:t>kazu</a:t>
            </a:r>
            <a:r>
              <a:rPr lang="en-US" altLang="ja-JP" dirty="0">
                <a:solidFill>
                  <a:srgbClr val="FF0000"/>
                </a:solidFill>
              </a:rPr>
              <a:t> </a:t>
            </a:r>
            <a:r>
              <a:rPr lang="ja-JP" altLang="en-US" dirty="0">
                <a:solidFill>
                  <a:srgbClr val="FF0000"/>
                </a:solidFill>
              </a:rPr>
              <a:t>に渡されるが</a:t>
            </a:r>
            <a:r>
              <a:rPr lang="en-US" altLang="ja-JP" dirty="0">
                <a:solidFill>
                  <a:srgbClr val="FF0000"/>
                </a:solidFill>
              </a:rPr>
              <a:t>, </a:t>
            </a:r>
          </a:p>
          <a:p>
            <a:r>
              <a:rPr kumimoji="1" lang="ja-JP" altLang="en-US" dirty="0">
                <a:solidFill>
                  <a:srgbClr val="FF0000"/>
                </a:solidFill>
              </a:rPr>
              <a:t>それらは別の変数扱い</a:t>
            </a:r>
            <a:r>
              <a:rPr kumimoji="1" lang="en-US" altLang="ja-JP" dirty="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344606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複数ファイルに分けたプログラム</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主プログラムと副プログラム（サブルーチンと関数）は</a:t>
            </a:r>
            <a:r>
              <a:rPr lang="en-US" altLang="ja-JP" dirty="0"/>
              <a:t>, </a:t>
            </a:r>
            <a:r>
              <a:rPr lang="ja-JP" altLang="en-US"/>
              <a:t>両方を１つの</a:t>
            </a:r>
            <a:r>
              <a:rPr lang="ja-JP" altLang="en-US" dirty="0"/>
              <a:t>ファイルに書くこともできるが</a:t>
            </a:r>
            <a:r>
              <a:rPr lang="en-US" altLang="ja-JP" dirty="0"/>
              <a:t>, </a:t>
            </a:r>
            <a:r>
              <a:rPr lang="ja-JP" altLang="en-US" dirty="0"/>
              <a:t>それぞれを別ファイルに書くこともできる</a:t>
            </a:r>
            <a:r>
              <a:rPr lang="en-US" altLang="ja-JP" dirty="0"/>
              <a:t>.</a:t>
            </a:r>
          </a:p>
          <a:p>
            <a:r>
              <a:rPr lang="ja-JP" altLang="en-US" dirty="0"/>
              <a:t>しかし</a:t>
            </a:r>
            <a:r>
              <a:rPr lang="en-US" altLang="ja-JP" dirty="0"/>
              <a:t>, </a:t>
            </a:r>
            <a:r>
              <a:rPr lang="ja-JP" altLang="en-US" dirty="0"/>
              <a:t>長いファイルから目的とする編集点を探すのは手間になり</a:t>
            </a:r>
            <a:r>
              <a:rPr lang="en-US" altLang="ja-JP" dirty="0"/>
              <a:t>, </a:t>
            </a:r>
            <a:r>
              <a:rPr lang="ja-JP" altLang="en-US" dirty="0"/>
              <a:t>プログラム作成の効率を下げるかもしれない</a:t>
            </a:r>
            <a:r>
              <a:rPr lang="en-US" altLang="ja-JP" dirty="0"/>
              <a:t>.</a:t>
            </a:r>
            <a:endParaRPr kumimoji="1" lang="ja-JP" altLang="en-US" dirty="0"/>
          </a:p>
        </p:txBody>
      </p:sp>
    </p:spTree>
    <p:extLst>
      <p:ext uri="{BB962C8B-B14F-4D97-AF65-F5344CB8AC3E}">
        <p14:creationId xmlns:p14="http://schemas.microsoft.com/office/powerpoint/2010/main" val="97083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複数ファイルに分けたプログラム</a:t>
            </a:r>
            <a:endParaRPr kumimoji="1" lang="ja-JP" altLang="en-US" dirty="0"/>
          </a:p>
        </p:txBody>
      </p:sp>
      <p:sp>
        <p:nvSpPr>
          <p:cNvPr id="8" name="テキスト ボックス 7"/>
          <p:cNvSpPr txBox="1"/>
          <p:nvPr/>
        </p:nvSpPr>
        <p:spPr>
          <a:xfrm>
            <a:off x="1043608" y="1857013"/>
            <a:ext cx="2912977" cy="3139321"/>
          </a:xfrm>
          <a:prstGeom prst="rect">
            <a:avLst/>
          </a:prstGeom>
          <a:noFill/>
          <a:ln>
            <a:solidFill>
              <a:schemeClr val="tx1"/>
            </a:solidFill>
          </a:ln>
        </p:spPr>
        <p:txBody>
          <a:bodyPr wrap="none" rtlCol="0">
            <a:spAutoFit/>
          </a:bodyPr>
          <a:lstStyle/>
          <a:p>
            <a:r>
              <a:rPr lang="en-US" altLang="ja-JP" dirty="0"/>
              <a:t>program </a:t>
            </a:r>
            <a:r>
              <a:rPr lang="en-US" altLang="ja-JP" dirty="0" err="1"/>
              <a:t>summationsub</a:t>
            </a:r>
            <a:endParaRPr lang="en-US" altLang="ja-JP" dirty="0"/>
          </a:p>
          <a:p>
            <a:endParaRPr lang="en-US" altLang="ja-JP" dirty="0"/>
          </a:p>
          <a:p>
            <a:r>
              <a:rPr lang="en-US" altLang="ja-JP" dirty="0"/>
              <a:t>  implicit none</a:t>
            </a:r>
          </a:p>
          <a:p>
            <a:endParaRPr lang="en-US" altLang="ja-JP" dirty="0"/>
          </a:p>
          <a:p>
            <a:r>
              <a:rPr lang="en-US" altLang="ja-JP" dirty="0"/>
              <a:t>  integer :: </a:t>
            </a:r>
            <a:r>
              <a:rPr lang="en-US" altLang="ja-JP" dirty="0" err="1"/>
              <a:t>num</a:t>
            </a:r>
            <a:endParaRPr lang="en-US" altLang="ja-JP" dirty="0"/>
          </a:p>
          <a:p>
            <a:endParaRPr lang="en-US" altLang="ja-JP" dirty="0"/>
          </a:p>
          <a:p>
            <a:r>
              <a:rPr lang="en-US" altLang="ja-JP" dirty="0"/>
              <a:t>  ! 1 </a:t>
            </a:r>
            <a:r>
              <a:rPr lang="ja-JP" altLang="en-US" dirty="0"/>
              <a:t>から </a:t>
            </a:r>
            <a:r>
              <a:rPr lang="en-US" altLang="ja-JP" dirty="0"/>
              <a:t>10 </a:t>
            </a:r>
            <a:r>
              <a:rPr lang="ja-JP" altLang="en-US" dirty="0" err="1"/>
              <a:t>までの</a:t>
            </a:r>
            <a:r>
              <a:rPr lang="ja-JP" altLang="en-US" dirty="0"/>
              <a:t>和の計算</a:t>
            </a:r>
          </a:p>
          <a:p>
            <a:r>
              <a:rPr lang="ja-JP" altLang="en-US" dirty="0"/>
              <a:t>  </a:t>
            </a:r>
            <a:r>
              <a:rPr lang="en-US" altLang="ja-JP" dirty="0"/>
              <a:t>call </a:t>
            </a:r>
            <a:r>
              <a:rPr lang="en-US" altLang="ja-JP" dirty="0" err="1"/>
              <a:t>calcsum</a:t>
            </a:r>
            <a:r>
              <a:rPr lang="en-US" altLang="ja-JP" dirty="0"/>
              <a:t>(10,num)</a:t>
            </a:r>
          </a:p>
          <a:p>
            <a:r>
              <a:rPr lang="en-US" altLang="ja-JP" dirty="0"/>
              <a:t>  write( 6, * ) </a:t>
            </a:r>
            <a:r>
              <a:rPr lang="en-US" altLang="ja-JP" dirty="0" err="1"/>
              <a:t>num</a:t>
            </a:r>
            <a:endParaRPr lang="en-US" altLang="ja-JP" dirty="0"/>
          </a:p>
          <a:p>
            <a:endParaRPr lang="en-US" altLang="ja-JP" dirty="0"/>
          </a:p>
          <a:p>
            <a:r>
              <a:rPr lang="en-US" altLang="ja-JP" dirty="0"/>
              <a:t>end program </a:t>
            </a:r>
            <a:r>
              <a:rPr lang="en-US" altLang="ja-JP" dirty="0" err="1"/>
              <a:t>summationsub</a:t>
            </a:r>
            <a:endParaRPr lang="en-US" altLang="ja-JP" dirty="0"/>
          </a:p>
        </p:txBody>
      </p:sp>
      <p:sp>
        <p:nvSpPr>
          <p:cNvPr id="6" name="テキスト ボックス 5"/>
          <p:cNvSpPr txBox="1"/>
          <p:nvPr/>
        </p:nvSpPr>
        <p:spPr>
          <a:xfrm>
            <a:off x="4991086" y="1857013"/>
            <a:ext cx="3531095" cy="4524315"/>
          </a:xfrm>
          <a:prstGeom prst="rect">
            <a:avLst/>
          </a:prstGeom>
          <a:noFill/>
          <a:ln>
            <a:solidFill>
              <a:schemeClr val="tx1"/>
            </a:solidFill>
          </a:ln>
        </p:spPr>
        <p:txBody>
          <a:bodyPr wrap="none" rtlCol="0">
            <a:spAutoFit/>
          </a:bodyPr>
          <a:lstStyle/>
          <a:p>
            <a:r>
              <a:rPr lang="en-US" altLang="ja-JP" dirty="0"/>
              <a:t>! </a:t>
            </a:r>
            <a:r>
              <a:rPr lang="ja-JP" altLang="en-US" dirty="0"/>
              <a:t>サブルーチンの定義</a:t>
            </a:r>
          </a:p>
          <a:p>
            <a:r>
              <a:rPr lang="en-US" altLang="ja-JP" dirty="0"/>
              <a:t>subroutine </a:t>
            </a:r>
            <a:r>
              <a:rPr lang="en-US" altLang="ja-JP" dirty="0" err="1"/>
              <a:t>calcsum</a:t>
            </a:r>
            <a:r>
              <a:rPr lang="en-US" altLang="ja-JP" dirty="0"/>
              <a:t>(</a:t>
            </a:r>
            <a:r>
              <a:rPr lang="en-US" altLang="ja-JP" dirty="0" err="1"/>
              <a:t>n,kazu</a:t>
            </a:r>
            <a:r>
              <a:rPr lang="en-US" altLang="ja-JP" dirty="0"/>
              <a:t>)</a:t>
            </a:r>
          </a:p>
          <a:p>
            <a:endParaRPr lang="en-US" altLang="ja-JP" dirty="0"/>
          </a:p>
          <a:p>
            <a:r>
              <a:rPr lang="ja-JP" altLang="en-US" dirty="0"/>
              <a:t>  </a:t>
            </a:r>
            <a:r>
              <a:rPr lang="en-US" altLang="ja-JP" dirty="0"/>
              <a:t>implicit none</a:t>
            </a:r>
          </a:p>
          <a:p>
            <a:endParaRPr lang="en-US" altLang="ja-JP" dirty="0"/>
          </a:p>
          <a:p>
            <a:r>
              <a:rPr lang="en-US" altLang="ja-JP" dirty="0"/>
              <a:t>  integer, intent(in)  :: n</a:t>
            </a:r>
          </a:p>
          <a:p>
            <a:r>
              <a:rPr lang="en-US" altLang="ja-JP" dirty="0"/>
              <a:t>  integer, intent(out) :: </a:t>
            </a:r>
            <a:r>
              <a:rPr lang="en-US" altLang="ja-JP" dirty="0" err="1"/>
              <a:t>kazu</a:t>
            </a:r>
            <a:endParaRPr lang="en-US" altLang="ja-JP" dirty="0"/>
          </a:p>
          <a:p>
            <a:endParaRPr lang="en-US" altLang="ja-JP" dirty="0"/>
          </a:p>
          <a:p>
            <a:r>
              <a:rPr lang="en-US" altLang="ja-JP" dirty="0"/>
              <a:t>  integer :: </a:t>
            </a:r>
            <a:r>
              <a:rPr lang="en-US" altLang="ja-JP" dirty="0" err="1"/>
              <a:t>i</a:t>
            </a:r>
            <a:endParaRPr lang="en-US" altLang="ja-JP" dirty="0"/>
          </a:p>
          <a:p>
            <a:endParaRPr lang="en-US" altLang="ja-JP" dirty="0"/>
          </a:p>
          <a:p>
            <a:r>
              <a:rPr lang="en-US" altLang="ja-JP" dirty="0"/>
              <a:t>  </a:t>
            </a:r>
            <a:r>
              <a:rPr lang="en-US" altLang="ja-JP" dirty="0" err="1"/>
              <a:t>kazu</a:t>
            </a:r>
            <a:r>
              <a:rPr lang="en-US" altLang="ja-JP" dirty="0"/>
              <a:t> = 0                  ! </a:t>
            </a:r>
            <a:r>
              <a:rPr lang="en-US" altLang="ja-JP" dirty="0" err="1"/>
              <a:t>kazu</a:t>
            </a:r>
            <a:r>
              <a:rPr lang="en-US" altLang="ja-JP" dirty="0"/>
              <a:t> </a:t>
            </a:r>
            <a:r>
              <a:rPr lang="ja-JP" altLang="en-US" dirty="0"/>
              <a:t>の初期化</a:t>
            </a:r>
          </a:p>
          <a:p>
            <a:r>
              <a:rPr lang="ja-JP" altLang="en-US" dirty="0"/>
              <a:t>  </a:t>
            </a:r>
            <a:r>
              <a:rPr lang="en-US" altLang="ja-JP" dirty="0"/>
              <a:t>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t>end subroutine </a:t>
            </a:r>
            <a:r>
              <a:rPr lang="en-US" altLang="ja-JP" dirty="0" err="1"/>
              <a:t>calcsum</a:t>
            </a:r>
            <a:endParaRPr lang="en-US" altLang="ja-JP" dirty="0"/>
          </a:p>
        </p:txBody>
      </p:sp>
      <p:sp>
        <p:nvSpPr>
          <p:cNvPr id="7" name="テキスト ボックス 6"/>
          <p:cNvSpPr txBox="1"/>
          <p:nvPr/>
        </p:nvSpPr>
        <p:spPr>
          <a:xfrm>
            <a:off x="1238468" y="1458408"/>
            <a:ext cx="2523255" cy="369332"/>
          </a:xfrm>
          <a:prstGeom prst="rect">
            <a:avLst/>
          </a:prstGeom>
          <a:noFill/>
          <a:ln>
            <a:solidFill>
              <a:srgbClr val="FF0000"/>
            </a:solidFill>
          </a:ln>
        </p:spPr>
        <p:txBody>
          <a:bodyPr wrap="none" rtlCol="0">
            <a:spAutoFit/>
          </a:bodyPr>
          <a:lstStyle/>
          <a:p>
            <a:r>
              <a:rPr kumimoji="1" lang="en-US" altLang="ja-JP" dirty="0">
                <a:solidFill>
                  <a:srgbClr val="FF0000"/>
                </a:solidFill>
              </a:rPr>
              <a:t>summationsub_main.f90</a:t>
            </a:r>
            <a:endParaRPr kumimoji="1" lang="ja-JP" altLang="en-US" dirty="0">
              <a:solidFill>
                <a:srgbClr val="FF0000"/>
              </a:solidFill>
            </a:endParaRPr>
          </a:p>
        </p:txBody>
      </p:sp>
      <p:sp>
        <p:nvSpPr>
          <p:cNvPr id="13" name="テキスト ボックス 12"/>
          <p:cNvSpPr txBox="1"/>
          <p:nvPr/>
        </p:nvSpPr>
        <p:spPr>
          <a:xfrm>
            <a:off x="5364088" y="1458408"/>
            <a:ext cx="2387000" cy="369332"/>
          </a:xfrm>
          <a:prstGeom prst="rect">
            <a:avLst/>
          </a:prstGeom>
          <a:noFill/>
          <a:ln>
            <a:solidFill>
              <a:srgbClr val="FF0000"/>
            </a:solidFill>
          </a:ln>
        </p:spPr>
        <p:txBody>
          <a:bodyPr wrap="none" rtlCol="0">
            <a:spAutoFit/>
          </a:bodyPr>
          <a:lstStyle/>
          <a:p>
            <a:r>
              <a:rPr kumimoji="1" lang="en-US" altLang="ja-JP" dirty="0">
                <a:solidFill>
                  <a:srgbClr val="FF0000"/>
                </a:solidFill>
              </a:rPr>
              <a:t>summationsub_sub.f90</a:t>
            </a:r>
            <a:endParaRPr kumimoji="1" lang="ja-JP" altLang="en-US" dirty="0">
              <a:solidFill>
                <a:srgbClr val="FF0000"/>
              </a:solidFill>
            </a:endParaRPr>
          </a:p>
        </p:txBody>
      </p:sp>
    </p:spTree>
    <p:extLst>
      <p:ext uri="{BB962C8B-B14F-4D97-AF65-F5344CB8AC3E}">
        <p14:creationId xmlns:p14="http://schemas.microsoft.com/office/powerpoint/2010/main" val="2860364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複数ファイルに分けたプログラム</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複数のファイルに分けたプログラムは</a:t>
            </a:r>
            <a:r>
              <a:rPr lang="en-US" altLang="ja-JP" dirty="0"/>
              <a:t>, </a:t>
            </a:r>
            <a:r>
              <a:rPr lang="ja-JP" altLang="en-US" dirty="0"/>
              <a:t>下のようにするとコンパイルできる</a:t>
            </a:r>
            <a:r>
              <a:rPr lang="en-US" altLang="ja-JP" dirty="0"/>
              <a:t>.</a:t>
            </a:r>
          </a:p>
          <a:p>
            <a:endParaRPr lang="en-US" altLang="ja-JP" dirty="0"/>
          </a:p>
          <a:p>
            <a:pPr lvl="2"/>
            <a:r>
              <a:rPr lang="ja-JP" altLang="en-US" dirty="0"/>
              <a:t>用いるファイル名を並べる</a:t>
            </a:r>
            <a:r>
              <a:rPr lang="en-US" altLang="ja-JP" dirty="0"/>
              <a:t>.</a:t>
            </a:r>
          </a:p>
          <a:p>
            <a:endParaRPr lang="en-US" altLang="ja-JP" dirty="0"/>
          </a:p>
          <a:p>
            <a:r>
              <a:rPr lang="ja-JP" altLang="en-US" dirty="0"/>
              <a:t>分割するファイルの数が増えると</a:t>
            </a:r>
            <a:r>
              <a:rPr lang="en-US" altLang="ja-JP" dirty="0"/>
              <a:t>, </a:t>
            </a:r>
            <a:r>
              <a:rPr lang="ja-JP" altLang="en-US" dirty="0"/>
              <a:t>上のようにコンパイルするのは困難である</a:t>
            </a:r>
            <a:r>
              <a:rPr lang="en-US" altLang="ja-JP" dirty="0"/>
              <a:t>. </a:t>
            </a:r>
            <a:r>
              <a:rPr lang="ja-JP" altLang="en-US" dirty="0"/>
              <a:t>そんなときには</a:t>
            </a:r>
            <a:r>
              <a:rPr lang="en-US" altLang="ja-JP" dirty="0"/>
              <a:t>, make </a:t>
            </a:r>
            <a:r>
              <a:rPr lang="ja-JP" altLang="en-US" dirty="0"/>
              <a:t>コマンドを使うと良い</a:t>
            </a:r>
            <a:r>
              <a:rPr lang="en-US" altLang="ja-JP" dirty="0"/>
              <a:t>.</a:t>
            </a:r>
          </a:p>
          <a:p>
            <a:pPr lvl="1"/>
            <a:r>
              <a:rPr kumimoji="1" lang="en-US" altLang="ja-JP" dirty="0"/>
              <a:t>make </a:t>
            </a:r>
            <a:r>
              <a:rPr kumimoji="1" lang="ja-JP" altLang="en-US" dirty="0"/>
              <a:t>は多数のファイルで構成されたプログラムをコンパイルするためのプログラムである</a:t>
            </a:r>
            <a:r>
              <a:rPr kumimoji="1" lang="en-US" altLang="ja-JP" dirty="0"/>
              <a:t>.</a:t>
            </a:r>
          </a:p>
          <a:p>
            <a:pPr lvl="1"/>
            <a:r>
              <a:rPr lang="ja-JP" altLang="en-US" dirty="0"/>
              <a:t>ここでは詳細は説明しない</a:t>
            </a:r>
            <a:r>
              <a:rPr lang="en-US" altLang="ja-JP" dirty="0"/>
              <a:t>.</a:t>
            </a:r>
            <a:endParaRPr kumimoji="1" lang="ja-JP" altLang="en-US" dirty="0"/>
          </a:p>
        </p:txBody>
      </p:sp>
      <p:sp>
        <p:nvSpPr>
          <p:cNvPr id="4" name="テキスト ボックス 3"/>
          <p:cNvSpPr txBox="1"/>
          <p:nvPr/>
        </p:nvSpPr>
        <p:spPr>
          <a:xfrm>
            <a:off x="395536" y="2380818"/>
            <a:ext cx="8545416" cy="400110"/>
          </a:xfrm>
          <a:prstGeom prst="rect">
            <a:avLst/>
          </a:prstGeom>
          <a:noFill/>
        </p:spPr>
        <p:txBody>
          <a:bodyPr wrap="none" rtlCol="0">
            <a:spAutoFit/>
          </a:bodyPr>
          <a:lstStyle/>
          <a:p>
            <a:r>
              <a:rPr kumimoji="1" lang="en-US" altLang="ja-JP" sz="2000" dirty="0"/>
              <a:t>$ </a:t>
            </a:r>
            <a:r>
              <a:rPr kumimoji="1" lang="en-US" altLang="ja-JP" sz="2000" dirty="0" err="1"/>
              <a:t>gfortran</a:t>
            </a:r>
            <a:r>
              <a:rPr kumimoji="1" lang="en-US" altLang="ja-JP" sz="2000" dirty="0"/>
              <a:t>  –o  </a:t>
            </a:r>
            <a:r>
              <a:rPr kumimoji="1" lang="en-US" altLang="ja-JP" sz="2000" dirty="0" err="1"/>
              <a:t>summationsub</a:t>
            </a:r>
            <a:r>
              <a:rPr kumimoji="1" lang="en-US" altLang="ja-JP" sz="2000" dirty="0"/>
              <a:t>  summationsub_main.f90  summationsub_sub.f90</a:t>
            </a:r>
            <a:endParaRPr kumimoji="1" lang="ja-JP" altLang="en-US" sz="2000" dirty="0"/>
          </a:p>
        </p:txBody>
      </p:sp>
    </p:spTree>
    <p:extLst>
      <p:ext uri="{BB962C8B-B14F-4D97-AF65-F5344CB8AC3E}">
        <p14:creationId xmlns:p14="http://schemas.microsoft.com/office/powerpoint/2010/main" val="4065395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実習</a:t>
            </a:r>
          </a:p>
        </p:txBody>
      </p:sp>
      <p:sp>
        <p:nvSpPr>
          <p:cNvPr id="3" name="コンテンツ プレースホルダー 2"/>
          <p:cNvSpPr>
            <a:spLocks noGrp="1"/>
          </p:cNvSpPr>
          <p:nvPr>
            <p:ph idx="1"/>
          </p:nvPr>
        </p:nvSpPr>
        <p:spPr/>
        <p:txBody>
          <a:bodyPr/>
          <a:lstStyle/>
          <a:p>
            <a:r>
              <a:rPr kumimoji="1" lang="ja-JP" altLang="en-US" dirty="0"/>
              <a:t>実習を通して</a:t>
            </a:r>
            <a:r>
              <a:rPr kumimoji="1" lang="en-US" altLang="ja-JP" dirty="0"/>
              <a:t>, </a:t>
            </a:r>
            <a:r>
              <a:rPr lang="ja-JP" altLang="en-US" dirty="0"/>
              <a:t>サブルーチンや関数に慣れましょう</a:t>
            </a:r>
            <a:r>
              <a:rPr lang="en-US" altLang="ja-JP" dirty="0"/>
              <a:t>.</a:t>
            </a:r>
          </a:p>
          <a:p>
            <a:endParaRPr kumimoji="1" lang="ja-JP" altLang="en-US" dirty="0"/>
          </a:p>
        </p:txBody>
      </p:sp>
    </p:spTree>
    <p:extLst>
      <p:ext uri="{BB962C8B-B14F-4D97-AF65-F5344CB8AC3E}">
        <p14:creationId xmlns:p14="http://schemas.microsoft.com/office/powerpoint/2010/main" val="853491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はじめに</a:t>
            </a:r>
            <a:endParaRPr kumimoji="1" lang="ja-JP" altLang="en-US" dirty="0"/>
          </a:p>
        </p:txBody>
      </p:sp>
      <p:sp>
        <p:nvSpPr>
          <p:cNvPr id="5" name="コンテンツ プレースホルダー 4"/>
          <p:cNvSpPr>
            <a:spLocks noGrp="1"/>
          </p:cNvSpPr>
          <p:nvPr>
            <p:ph idx="1"/>
          </p:nvPr>
        </p:nvSpPr>
        <p:spPr>
          <a:xfrm>
            <a:off x="457200" y="1417638"/>
            <a:ext cx="8229600" cy="5165724"/>
          </a:xfrm>
        </p:spPr>
        <p:txBody>
          <a:bodyPr>
            <a:normAutofit fontScale="92500"/>
          </a:bodyPr>
          <a:lstStyle/>
          <a:p>
            <a:pPr>
              <a:lnSpc>
                <a:spcPct val="110000"/>
              </a:lnSpc>
            </a:pPr>
            <a:r>
              <a:rPr lang="ja-JP" altLang="en-US" dirty="0"/>
              <a:t>長いプログラムにおいて</a:t>
            </a:r>
            <a:r>
              <a:rPr lang="en-US" altLang="ja-JP" dirty="0"/>
              <a:t>, </a:t>
            </a:r>
            <a:r>
              <a:rPr lang="ja-JP" altLang="en-US" dirty="0"/>
              <a:t>ひとつの </a:t>
            </a:r>
            <a:r>
              <a:rPr lang="en-US" altLang="ja-JP" dirty="0"/>
              <a:t>program </a:t>
            </a:r>
            <a:r>
              <a:rPr lang="ja-JP" altLang="en-US" dirty="0"/>
              <a:t>文にすべての処理を書くと困ったことが起こる</a:t>
            </a:r>
            <a:r>
              <a:rPr lang="en-US" altLang="ja-JP" dirty="0"/>
              <a:t>.</a:t>
            </a:r>
          </a:p>
          <a:p>
            <a:pPr lvl="1">
              <a:lnSpc>
                <a:spcPct val="110000"/>
              </a:lnSpc>
            </a:pPr>
            <a:r>
              <a:rPr lang="ja-JP" altLang="en-US" dirty="0"/>
              <a:t>プログラムの流れを把握しにくい</a:t>
            </a:r>
            <a:endParaRPr lang="en-US" altLang="ja-JP" dirty="0"/>
          </a:p>
          <a:p>
            <a:pPr lvl="1">
              <a:lnSpc>
                <a:spcPct val="110000"/>
              </a:lnSpc>
            </a:pPr>
            <a:r>
              <a:rPr lang="ja-JP" altLang="en-US" dirty="0"/>
              <a:t>プログラムに間違いがあった時に間違った</a:t>
            </a:r>
            <a:r>
              <a:rPr lang="ja-JP" altLang="en-US"/>
              <a:t>箇所を</a:t>
            </a:r>
            <a:br>
              <a:rPr lang="en-US" altLang="ja-JP" dirty="0"/>
            </a:br>
            <a:r>
              <a:rPr lang="ja-JP" altLang="en-US"/>
              <a:t>特定</a:t>
            </a:r>
            <a:r>
              <a:rPr lang="ja-JP" altLang="en-US" dirty="0"/>
              <a:t>するのが難しい</a:t>
            </a:r>
            <a:r>
              <a:rPr lang="en-US" altLang="ja-JP" dirty="0"/>
              <a:t>,</a:t>
            </a:r>
          </a:p>
          <a:p>
            <a:pPr lvl="1">
              <a:lnSpc>
                <a:spcPct val="110000"/>
              </a:lnSpc>
            </a:pPr>
            <a:r>
              <a:rPr lang="ja-JP" altLang="en-US" dirty="0"/>
              <a:t>プログラム内のある</a:t>
            </a:r>
            <a:r>
              <a:rPr lang="ja-JP" altLang="en-US"/>
              <a:t>処理を別</a:t>
            </a:r>
            <a:r>
              <a:rPr lang="ja-JP" altLang="en-US" dirty="0"/>
              <a:t>の</a:t>
            </a:r>
            <a:r>
              <a:rPr lang="ja-JP" altLang="en-US"/>
              <a:t>プログラムに</a:t>
            </a:r>
            <a:br>
              <a:rPr lang="en-US" altLang="ja-JP" dirty="0"/>
            </a:br>
            <a:r>
              <a:rPr lang="ja-JP" altLang="en-US"/>
              <a:t>使いたくても</a:t>
            </a:r>
            <a:r>
              <a:rPr lang="ja-JP" altLang="en-US" dirty="0"/>
              <a:t>使えない</a:t>
            </a:r>
            <a:r>
              <a:rPr lang="en-US" altLang="ja-JP" dirty="0"/>
              <a:t>,</a:t>
            </a:r>
          </a:p>
          <a:p>
            <a:pPr lvl="1">
              <a:lnSpc>
                <a:spcPct val="110000"/>
              </a:lnSpc>
            </a:pPr>
            <a:r>
              <a:rPr lang="ja-JP" altLang="en-US" dirty="0"/>
              <a:t>エディタ（例えば </a:t>
            </a:r>
            <a:r>
              <a:rPr lang="en-US" altLang="ja-JP" dirty="0" err="1"/>
              <a:t>emacs</a:t>
            </a:r>
            <a:r>
              <a:rPr lang="ja-JP" altLang="en-US" dirty="0"/>
              <a:t>）でプログラムの編集箇所にたどり着くのに時間がかかる</a:t>
            </a:r>
            <a:r>
              <a:rPr lang="en-US" altLang="ja-JP" dirty="0"/>
              <a:t>,</a:t>
            </a:r>
          </a:p>
          <a:p>
            <a:pPr lvl="1"/>
            <a:r>
              <a:rPr lang="en-US" altLang="ja-JP" dirty="0"/>
              <a:t>…</a:t>
            </a:r>
          </a:p>
        </p:txBody>
      </p:sp>
    </p:spTree>
    <p:extLst>
      <p:ext uri="{BB962C8B-B14F-4D97-AF65-F5344CB8AC3E}">
        <p14:creationId xmlns:p14="http://schemas.microsoft.com/office/powerpoint/2010/main" val="365834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サブルーチンと関数</a:t>
            </a:r>
            <a:endParaRPr kumimoji="1" lang="ja-JP" altLang="en-US" dirty="0"/>
          </a:p>
        </p:txBody>
      </p:sp>
      <p:sp>
        <p:nvSpPr>
          <p:cNvPr id="5" name="コンテンツ プレースホルダー 4"/>
          <p:cNvSpPr>
            <a:spLocks noGrp="1"/>
          </p:cNvSpPr>
          <p:nvPr>
            <p:ph idx="1"/>
          </p:nvPr>
        </p:nvSpPr>
        <p:spPr>
          <a:xfrm>
            <a:off x="457200" y="1600200"/>
            <a:ext cx="8229600" cy="4983162"/>
          </a:xfrm>
        </p:spPr>
        <p:txBody>
          <a:bodyPr>
            <a:normAutofit fontScale="85000" lnSpcReduction="10000"/>
          </a:bodyPr>
          <a:lstStyle/>
          <a:p>
            <a:pPr>
              <a:lnSpc>
                <a:spcPct val="110000"/>
              </a:lnSpc>
            </a:pPr>
            <a:r>
              <a:rPr lang="ja-JP" altLang="en-US" dirty="0"/>
              <a:t>このような時のために</a:t>
            </a:r>
            <a:r>
              <a:rPr lang="en-US" altLang="ja-JP" dirty="0"/>
              <a:t> Fortran </a:t>
            </a:r>
            <a:r>
              <a:rPr lang="ja-JP" altLang="en-US"/>
              <a:t>では２つの</a:t>
            </a:r>
            <a:r>
              <a:rPr lang="ja-JP" altLang="en-US" dirty="0"/>
              <a:t>仕組みが用意されている</a:t>
            </a:r>
            <a:r>
              <a:rPr lang="en-US" altLang="ja-JP" dirty="0"/>
              <a:t>.</a:t>
            </a:r>
          </a:p>
          <a:p>
            <a:pPr lvl="1">
              <a:lnSpc>
                <a:spcPct val="110000"/>
              </a:lnSpc>
            </a:pPr>
            <a:r>
              <a:rPr lang="ja-JP" altLang="en-US" dirty="0"/>
              <a:t>サブルーチン</a:t>
            </a:r>
          </a:p>
          <a:p>
            <a:pPr lvl="1">
              <a:lnSpc>
                <a:spcPct val="110000"/>
              </a:lnSpc>
            </a:pPr>
            <a:r>
              <a:rPr lang="ja-JP" altLang="en-US" dirty="0"/>
              <a:t>関数</a:t>
            </a:r>
            <a:endParaRPr lang="en-US" altLang="ja-JP" dirty="0"/>
          </a:p>
          <a:p>
            <a:pPr>
              <a:lnSpc>
                <a:spcPct val="110000"/>
              </a:lnSpc>
            </a:pPr>
            <a:r>
              <a:rPr lang="en-US" altLang="ja-JP" dirty="0"/>
              <a:t>Fortran </a:t>
            </a:r>
            <a:r>
              <a:rPr lang="ja-JP" altLang="en-US" dirty="0"/>
              <a:t>ではこれら</a:t>
            </a:r>
            <a:r>
              <a:rPr lang="ja-JP" altLang="en-US"/>
              <a:t>をまとめて</a:t>
            </a:r>
            <a:r>
              <a:rPr lang="en-US" altLang="ja-JP" dirty="0"/>
              <a:t> </a:t>
            </a:r>
            <a:r>
              <a:rPr lang="ja-JP" altLang="en-US"/>
              <a:t>副プログラム</a:t>
            </a:r>
            <a:r>
              <a:rPr lang="en-US" altLang="ja-JP" dirty="0"/>
              <a:t> </a:t>
            </a:r>
            <a:r>
              <a:rPr lang="ja-JP" altLang="en-US"/>
              <a:t>と</a:t>
            </a:r>
            <a:r>
              <a:rPr lang="ja-JP" altLang="en-US" dirty="0"/>
              <a:t>呼ぶ</a:t>
            </a:r>
            <a:r>
              <a:rPr lang="en-US" altLang="ja-JP" dirty="0"/>
              <a:t>. </a:t>
            </a:r>
          </a:p>
          <a:p>
            <a:pPr lvl="1">
              <a:lnSpc>
                <a:spcPct val="110000"/>
              </a:lnSpc>
            </a:pPr>
            <a:r>
              <a:rPr lang="ja-JP" altLang="en-US" dirty="0"/>
              <a:t>それに対して</a:t>
            </a:r>
            <a:r>
              <a:rPr lang="en-US" altLang="ja-JP" dirty="0"/>
              <a:t>, program </a:t>
            </a:r>
            <a:r>
              <a:rPr lang="ja-JP" altLang="en-US" dirty="0"/>
              <a:t>文があるプログラムの</a:t>
            </a:r>
            <a:r>
              <a:rPr lang="ja-JP" altLang="en-US"/>
              <a:t>単位を</a:t>
            </a:r>
            <a:br>
              <a:rPr lang="en-US" altLang="ja-JP" dirty="0"/>
            </a:br>
            <a:r>
              <a:rPr lang="ja-JP" altLang="en-US"/>
              <a:t>主</a:t>
            </a:r>
            <a:r>
              <a:rPr lang="ja-JP" altLang="en-US" dirty="0"/>
              <a:t>プログラムと呼ぶ</a:t>
            </a:r>
            <a:r>
              <a:rPr lang="en-US" altLang="ja-JP" dirty="0"/>
              <a:t>.</a:t>
            </a:r>
          </a:p>
          <a:p>
            <a:pPr>
              <a:lnSpc>
                <a:spcPct val="110000"/>
              </a:lnSpc>
            </a:pPr>
            <a:endParaRPr lang="en-US" altLang="ja-JP" dirty="0"/>
          </a:p>
          <a:p>
            <a:pPr>
              <a:lnSpc>
                <a:spcPct val="110000"/>
              </a:lnSpc>
            </a:pPr>
            <a:r>
              <a:rPr lang="ja-JP" altLang="en-US"/>
              <a:t>他</a:t>
            </a:r>
            <a:r>
              <a:rPr lang="ja-JP" altLang="en-US" dirty="0"/>
              <a:t>のプログラミング言語でも</a:t>
            </a:r>
            <a:r>
              <a:rPr lang="en-US" altLang="ja-JP" dirty="0"/>
              <a:t>, </a:t>
            </a:r>
            <a:r>
              <a:rPr lang="ja-JP" altLang="en-US" dirty="0"/>
              <a:t>（比較的）小さなプログラムの集まりによって大規模なプログラムを</a:t>
            </a:r>
            <a:r>
              <a:rPr lang="ja-JP" altLang="en-US"/>
              <a:t>構成する方法</a:t>
            </a:r>
            <a:r>
              <a:rPr lang="ja-JP" altLang="en-US" dirty="0"/>
              <a:t>が用意されている</a:t>
            </a:r>
            <a:r>
              <a:rPr lang="en-US" altLang="ja-JP" dirty="0"/>
              <a:t>.</a:t>
            </a:r>
            <a:endParaRPr lang="ja-JP" altLang="en-US" dirty="0"/>
          </a:p>
          <a:p>
            <a:pPr>
              <a:lnSpc>
                <a:spcPct val="110000"/>
              </a:lnSpc>
            </a:pPr>
            <a:endParaRPr lang="en-US" altLang="ja-JP" dirty="0"/>
          </a:p>
        </p:txBody>
      </p:sp>
    </p:spTree>
    <p:extLst>
      <p:ext uri="{BB962C8B-B14F-4D97-AF65-F5344CB8AC3E}">
        <p14:creationId xmlns:p14="http://schemas.microsoft.com/office/powerpoint/2010/main" val="2498621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プログラムのイメージ　１</a:t>
            </a:r>
            <a:r>
              <a:rPr lang="en-US" altLang="ja-JP" dirty="0"/>
              <a:t>-</a:t>
            </a:r>
            <a:r>
              <a:rPr lang="ja-JP" altLang="en-US" dirty="0"/>
              <a:t>１</a:t>
            </a:r>
            <a:br>
              <a:rPr lang="en-US" altLang="ja-JP" dirty="0"/>
            </a:br>
            <a:r>
              <a:rPr lang="ja-JP" altLang="en-US" dirty="0"/>
              <a:t>サブルーチンと関数を用いない場合</a:t>
            </a:r>
            <a:endParaRPr kumimoji="1" lang="ja-JP" altLang="en-US" dirty="0"/>
          </a:p>
        </p:txBody>
      </p:sp>
      <p:sp>
        <p:nvSpPr>
          <p:cNvPr id="4" name="正方形/長方形 3"/>
          <p:cNvSpPr/>
          <p:nvPr/>
        </p:nvSpPr>
        <p:spPr>
          <a:xfrm>
            <a:off x="1115615" y="1772815"/>
            <a:ext cx="2549935" cy="42484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669070" y="1844824"/>
            <a:ext cx="1443024" cy="369332"/>
          </a:xfrm>
          <a:prstGeom prst="rect">
            <a:avLst/>
          </a:prstGeom>
          <a:noFill/>
        </p:spPr>
        <p:txBody>
          <a:bodyPr wrap="none" rtlCol="0">
            <a:spAutoFit/>
          </a:bodyPr>
          <a:lstStyle/>
          <a:p>
            <a:r>
              <a:rPr kumimoji="1" lang="ja-JP" altLang="en-US" dirty="0"/>
              <a:t>主プログラム</a:t>
            </a:r>
          </a:p>
        </p:txBody>
      </p:sp>
      <p:sp>
        <p:nvSpPr>
          <p:cNvPr id="21" name="テキスト ボックス 20"/>
          <p:cNvSpPr txBox="1"/>
          <p:nvPr/>
        </p:nvSpPr>
        <p:spPr>
          <a:xfrm>
            <a:off x="4427984" y="1772815"/>
            <a:ext cx="3960440"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a:t>主</a:t>
            </a:r>
            <a:r>
              <a:rPr lang="ja-JP" altLang="en-US" sz="2400" dirty="0"/>
              <a:t>プログラム内にすべての処理を記述</a:t>
            </a:r>
            <a:endParaRPr lang="en-US" altLang="ja-JP" sz="2400" dirty="0"/>
          </a:p>
        </p:txBody>
      </p:sp>
      <p:sp>
        <p:nvSpPr>
          <p:cNvPr id="3" name="テキスト ボックス 2"/>
          <p:cNvSpPr txBox="1"/>
          <p:nvPr/>
        </p:nvSpPr>
        <p:spPr>
          <a:xfrm>
            <a:off x="2010047" y="2334531"/>
            <a:ext cx="779381"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A</a:t>
            </a:r>
          </a:p>
          <a:p>
            <a:endParaRPr kumimoji="1" lang="ja-JP" altLang="en-US" dirty="0"/>
          </a:p>
        </p:txBody>
      </p:sp>
      <p:sp>
        <p:nvSpPr>
          <p:cNvPr id="24" name="テキスト ボックス 23"/>
          <p:cNvSpPr txBox="1"/>
          <p:nvPr/>
        </p:nvSpPr>
        <p:spPr>
          <a:xfrm>
            <a:off x="2010047" y="3356992"/>
            <a:ext cx="771365"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B</a:t>
            </a:r>
          </a:p>
          <a:p>
            <a:endParaRPr kumimoji="1" lang="ja-JP" altLang="en-US" dirty="0"/>
          </a:p>
        </p:txBody>
      </p:sp>
      <p:sp>
        <p:nvSpPr>
          <p:cNvPr id="25" name="テキスト ボックス 24"/>
          <p:cNvSpPr txBox="1"/>
          <p:nvPr/>
        </p:nvSpPr>
        <p:spPr>
          <a:xfrm>
            <a:off x="1999459" y="4365104"/>
            <a:ext cx="769763" cy="369332"/>
          </a:xfrm>
          <a:prstGeom prst="rect">
            <a:avLst/>
          </a:prstGeom>
          <a:noFill/>
          <a:ln>
            <a:solidFill>
              <a:schemeClr val="tx1"/>
            </a:solidFill>
          </a:ln>
        </p:spPr>
        <p:txBody>
          <a:bodyPr wrap="none" rtlCol="0">
            <a:spAutoFit/>
          </a:bodyPr>
          <a:lstStyle/>
          <a:p>
            <a:r>
              <a:rPr kumimoji="1" lang="ja-JP" altLang="en-US" dirty="0"/>
              <a:t>処理</a:t>
            </a:r>
            <a:r>
              <a:rPr lang="en-US" altLang="ja-JP" dirty="0"/>
              <a:t>C</a:t>
            </a:r>
            <a:endParaRPr kumimoji="1" lang="ja-JP" altLang="en-US" dirty="0"/>
          </a:p>
        </p:txBody>
      </p:sp>
      <p:sp>
        <p:nvSpPr>
          <p:cNvPr id="26" name="テキスト ボックス 25"/>
          <p:cNvSpPr txBox="1"/>
          <p:nvPr/>
        </p:nvSpPr>
        <p:spPr>
          <a:xfrm>
            <a:off x="1999459" y="4898821"/>
            <a:ext cx="771365"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B</a:t>
            </a:r>
          </a:p>
          <a:p>
            <a:endParaRPr kumimoji="1" lang="ja-JP" altLang="en-US" dirty="0"/>
          </a:p>
        </p:txBody>
      </p:sp>
    </p:spTree>
    <p:extLst>
      <p:ext uri="{BB962C8B-B14F-4D97-AF65-F5344CB8AC3E}">
        <p14:creationId xmlns:p14="http://schemas.microsoft.com/office/powerpoint/2010/main" val="241548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プログラムのイメージ　１</a:t>
            </a:r>
            <a:r>
              <a:rPr lang="en-US" altLang="ja-JP" dirty="0"/>
              <a:t>-</a:t>
            </a:r>
            <a:r>
              <a:rPr lang="ja-JP" altLang="en-US" dirty="0"/>
              <a:t>２</a:t>
            </a:r>
            <a:br>
              <a:rPr lang="en-US" altLang="ja-JP" dirty="0"/>
            </a:br>
            <a:r>
              <a:rPr lang="ja-JP" altLang="en-US" dirty="0"/>
              <a:t>サブルーチンと関数を用いる場合</a:t>
            </a:r>
            <a:endParaRPr kumimoji="1" lang="ja-JP" altLang="en-US" dirty="0"/>
          </a:p>
        </p:txBody>
      </p:sp>
      <p:sp>
        <p:nvSpPr>
          <p:cNvPr id="4" name="正方形/長方形 3"/>
          <p:cNvSpPr/>
          <p:nvPr/>
        </p:nvSpPr>
        <p:spPr>
          <a:xfrm>
            <a:off x="1115615" y="1772815"/>
            <a:ext cx="2549935" cy="27912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932040" y="1788718"/>
            <a:ext cx="2549935" cy="14858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211960" y="5336573"/>
            <a:ext cx="2549935" cy="10606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669070" y="1844824"/>
            <a:ext cx="1443024" cy="369332"/>
          </a:xfrm>
          <a:prstGeom prst="rect">
            <a:avLst/>
          </a:prstGeom>
          <a:noFill/>
        </p:spPr>
        <p:txBody>
          <a:bodyPr wrap="none" rtlCol="0">
            <a:spAutoFit/>
          </a:bodyPr>
          <a:lstStyle/>
          <a:p>
            <a:r>
              <a:rPr kumimoji="1" lang="ja-JP" altLang="en-US" dirty="0"/>
              <a:t>主プログラム</a:t>
            </a:r>
          </a:p>
        </p:txBody>
      </p:sp>
      <p:sp>
        <p:nvSpPr>
          <p:cNvPr id="8" name="テキスト ボックス 7"/>
          <p:cNvSpPr txBox="1"/>
          <p:nvPr/>
        </p:nvSpPr>
        <p:spPr>
          <a:xfrm>
            <a:off x="5388513" y="1860727"/>
            <a:ext cx="1636987" cy="369332"/>
          </a:xfrm>
          <a:prstGeom prst="rect">
            <a:avLst/>
          </a:prstGeom>
          <a:noFill/>
        </p:spPr>
        <p:txBody>
          <a:bodyPr wrap="none" rtlCol="0">
            <a:spAutoFit/>
          </a:bodyPr>
          <a:lstStyle/>
          <a:p>
            <a:r>
              <a:rPr lang="ja-JP" altLang="en-US" dirty="0"/>
              <a:t>サブルーチン１</a:t>
            </a:r>
            <a:endParaRPr kumimoji="1" lang="ja-JP" altLang="en-US" dirty="0"/>
          </a:p>
        </p:txBody>
      </p:sp>
      <p:sp>
        <p:nvSpPr>
          <p:cNvPr id="9" name="テキスト ボックス 8"/>
          <p:cNvSpPr txBox="1"/>
          <p:nvPr/>
        </p:nvSpPr>
        <p:spPr>
          <a:xfrm>
            <a:off x="5083782" y="5425660"/>
            <a:ext cx="803425" cy="369332"/>
          </a:xfrm>
          <a:prstGeom prst="rect">
            <a:avLst/>
          </a:prstGeom>
          <a:noFill/>
        </p:spPr>
        <p:txBody>
          <a:bodyPr wrap="none" rtlCol="0">
            <a:spAutoFit/>
          </a:bodyPr>
          <a:lstStyle/>
          <a:p>
            <a:r>
              <a:rPr lang="ja-JP" altLang="en-US" dirty="0"/>
              <a:t>関数１</a:t>
            </a:r>
            <a:endParaRPr kumimoji="1" lang="ja-JP" altLang="en-US" dirty="0"/>
          </a:p>
        </p:txBody>
      </p:sp>
      <p:sp>
        <p:nvSpPr>
          <p:cNvPr id="10" name="正方形/長方形 9"/>
          <p:cNvSpPr/>
          <p:nvPr/>
        </p:nvSpPr>
        <p:spPr>
          <a:xfrm>
            <a:off x="5580112" y="3544373"/>
            <a:ext cx="2549935" cy="15567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036585" y="3616383"/>
            <a:ext cx="1636987" cy="369332"/>
          </a:xfrm>
          <a:prstGeom prst="rect">
            <a:avLst/>
          </a:prstGeom>
          <a:noFill/>
        </p:spPr>
        <p:txBody>
          <a:bodyPr wrap="none" rtlCol="0">
            <a:spAutoFit/>
          </a:bodyPr>
          <a:lstStyle/>
          <a:p>
            <a:r>
              <a:rPr lang="ja-JP" altLang="en-US" dirty="0"/>
              <a:t>サブルーチン２</a:t>
            </a:r>
            <a:endParaRPr kumimoji="1" lang="ja-JP" altLang="en-US" dirty="0"/>
          </a:p>
        </p:txBody>
      </p:sp>
      <p:cxnSp>
        <p:nvCxnSpPr>
          <p:cNvPr id="13" name="直線矢印コネクタ 12"/>
          <p:cNvCxnSpPr>
            <a:stCxn id="3" idx="3"/>
            <a:endCxn id="5" idx="1"/>
          </p:cNvCxnSpPr>
          <p:nvPr/>
        </p:nvCxnSpPr>
        <p:spPr>
          <a:xfrm>
            <a:off x="2790710" y="2519197"/>
            <a:ext cx="2141330" cy="124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24" idx="3"/>
            <a:endCxn id="10" idx="1"/>
          </p:cNvCxnSpPr>
          <p:nvPr/>
        </p:nvCxnSpPr>
        <p:spPr>
          <a:xfrm>
            <a:off x="2790710" y="3083308"/>
            <a:ext cx="2789402" cy="123942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25" idx="3"/>
            <a:endCxn id="6" idx="1"/>
          </p:cNvCxnSpPr>
          <p:nvPr/>
        </p:nvCxnSpPr>
        <p:spPr>
          <a:xfrm>
            <a:off x="3379965" y="3641668"/>
            <a:ext cx="831995" cy="222523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3758225" y="2218922"/>
            <a:ext cx="758541" cy="276999"/>
          </a:xfrm>
          <a:prstGeom prst="rect">
            <a:avLst/>
          </a:prstGeom>
          <a:noFill/>
        </p:spPr>
        <p:txBody>
          <a:bodyPr wrap="none" rtlCol="0">
            <a:spAutoFit/>
          </a:bodyPr>
          <a:lstStyle/>
          <a:p>
            <a:r>
              <a:rPr kumimoji="1" lang="ja-JP" altLang="en-US" sz="1200" dirty="0"/>
              <a:t>呼び出し</a:t>
            </a:r>
          </a:p>
        </p:txBody>
      </p:sp>
      <p:sp>
        <p:nvSpPr>
          <p:cNvPr id="19" name="テキスト ボックス 18"/>
          <p:cNvSpPr txBox="1"/>
          <p:nvPr/>
        </p:nvSpPr>
        <p:spPr>
          <a:xfrm>
            <a:off x="4544058" y="3609327"/>
            <a:ext cx="758541" cy="276999"/>
          </a:xfrm>
          <a:prstGeom prst="rect">
            <a:avLst/>
          </a:prstGeom>
          <a:noFill/>
        </p:spPr>
        <p:txBody>
          <a:bodyPr wrap="none" rtlCol="0">
            <a:spAutoFit/>
          </a:bodyPr>
          <a:lstStyle/>
          <a:p>
            <a:r>
              <a:rPr kumimoji="1" lang="ja-JP" altLang="en-US" sz="1200" dirty="0"/>
              <a:t>呼び出し</a:t>
            </a:r>
          </a:p>
        </p:txBody>
      </p:sp>
      <p:sp>
        <p:nvSpPr>
          <p:cNvPr id="20" name="テキスト ボックス 19"/>
          <p:cNvSpPr txBox="1"/>
          <p:nvPr/>
        </p:nvSpPr>
        <p:spPr>
          <a:xfrm>
            <a:off x="3758225" y="4961364"/>
            <a:ext cx="758541" cy="276999"/>
          </a:xfrm>
          <a:prstGeom prst="rect">
            <a:avLst/>
          </a:prstGeom>
          <a:noFill/>
        </p:spPr>
        <p:txBody>
          <a:bodyPr wrap="none" rtlCol="0">
            <a:spAutoFit/>
          </a:bodyPr>
          <a:lstStyle/>
          <a:p>
            <a:r>
              <a:rPr kumimoji="1" lang="ja-JP" altLang="en-US" sz="1200" dirty="0"/>
              <a:t>呼び出し</a:t>
            </a:r>
          </a:p>
        </p:txBody>
      </p:sp>
      <p:sp>
        <p:nvSpPr>
          <p:cNvPr id="21" name="テキスト ボックス 20"/>
          <p:cNvSpPr txBox="1"/>
          <p:nvPr/>
        </p:nvSpPr>
        <p:spPr>
          <a:xfrm>
            <a:off x="285039" y="4725144"/>
            <a:ext cx="3141087" cy="1754326"/>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solidFill>
                  <a:srgbClr val="FF0000"/>
                </a:solidFill>
              </a:rPr>
              <a:t>プログラムを分割することで</a:t>
            </a:r>
            <a:r>
              <a:rPr lang="ja-JP" altLang="en-US" dirty="0">
                <a:solidFill>
                  <a:srgbClr val="FF0000"/>
                </a:solidFill>
              </a:rPr>
              <a:t>流れが分かりやすくなる</a:t>
            </a:r>
            <a:r>
              <a:rPr lang="en-US" altLang="ja-JP" dirty="0">
                <a:solidFill>
                  <a:srgbClr val="FF0000"/>
                </a:solidFill>
              </a:rPr>
              <a:t>.</a:t>
            </a:r>
          </a:p>
          <a:p>
            <a:pPr marL="285750" indent="-285750">
              <a:buFont typeface="Arial" panose="020B0604020202020204" pitchFamily="34" charset="0"/>
              <a:buChar char="•"/>
            </a:pPr>
            <a:r>
              <a:rPr kumimoji="1" lang="ja-JP" altLang="en-US" dirty="0">
                <a:solidFill>
                  <a:srgbClr val="FF0000"/>
                </a:solidFill>
              </a:rPr>
              <a:t>それぞれの</a:t>
            </a:r>
            <a:r>
              <a:rPr lang="ja-JP" altLang="en-US" dirty="0">
                <a:solidFill>
                  <a:srgbClr val="FF0000"/>
                </a:solidFill>
              </a:rPr>
              <a:t>プログラム単位を保守しやすくなる</a:t>
            </a:r>
            <a:r>
              <a:rPr lang="en-US" altLang="ja-JP" dirty="0">
                <a:solidFill>
                  <a:srgbClr val="FF0000"/>
                </a:solidFill>
              </a:rPr>
              <a:t>.</a:t>
            </a:r>
          </a:p>
          <a:p>
            <a:pPr marL="285750" indent="-285750">
              <a:buFont typeface="Arial" panose="020B0604020202020204" pitchFamily="34" charset="0"/>
              <a:buChar char="•"/>
            </a:pPr>
            <a:r>
              <a:rPr lang="ja-JP" altLang="en-US" dirty="0">
                <a:solidFill>
                  <a:srgbClr val="FF0000"/>
                </a:solidFill>
              </a:rPr>
              <a:t>それぞれのプログラム単位は何度でも使える</a:t>
            </a:r>
            <a:r>
              <a:rPr lang="en-US" altLang="ja-JP" dirty="0">
                <a:solidFill>
                  <a:srgbClr val="FF0000"/>
                </a:solidFill>
              </a:rPr>
              <a:t>.</a:t>
            </a:r>
          </a:p>
        </p:txBody>
      </p:sp>
      <p:cxnSp>
        <p:nvCxnSpPr>
          <p:cNvPr id="22" name="直線矢印コネクタ 21"/>
          <p:cNvCxnSpPr>
            <a:stCxn id="26" idx="3"/>
            <a:endCxn id="10" idx="1"/>
          </p:cNvCxnSpPr>
          <p:nvPr/>
        </p:nvCxnSpPr>
        <p:spPr>
          <a:xfrm>
            <a:off x="2780122" y="4175385"/>
            <a:ext cx="2799990" cy="14734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010047" y="2334531"/>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24" name="テキスト ボックス 23"/>
          <p:cNvSpPr txBox="1"/>
          <p:nvPr/>
        </p:nvSpPr>
        <p:spPr>
          <a:xfrm>
            <a:off x="2010047" y="2898642"/>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25" name="テキスト ボックス 24"/>
          <p:cNvSpPr txBox="1"/>
          <p:nvPr/>
        </p:nvSpPr>
        <p:spPr>
          <a:xfrm>
            <a:off x="1999459" y="3457002"/>
            <a:ext cx="1380506" cy="369332"/>
          </a:xfrm>
          <a:prstGeom prst="rect">
            <a:avLst/>
          </a:prstGeom>
          <a:noFill/>
          <a:ln>
            <a:noFill/>
          </a:ln>
        </p:spPr>
        <p:txBody>
          <a:bodyPr wrap="none" rtlCol="0">
            <a:spAutoFit/>
          </a:bodyPr>
          <a:lstStyle/>
          <a:p>
            <a:r>
              <a:rPr lang="en-US" altLang="ja-JP" dirty="0"/>
              <a:t>Y = </a:t>
            </a:r>
            <a:r>
              <a:rPr lang="ja-JP" altLang="en-US" dirty="0"/>
              <a:t>関数</a:t>
            </a:r>
            <a:r>
              <a:rPr lang="en-US" altLang="ja-JP" dirty="0"/>
              <a:t>1 </a:t>
            </a:r>
            <a:r>
              <a:rPr kumimoji="1" lang="ja-JP" altLang="en-US" dirty="0"/>
              <a:t>文</a:t>
            </a:r>
          </a:p>
        </p:txBody>
      </p:sp>
      <p:sp>
        <p:nvSpPr>
          <p:cNvPr id="26" name="テキスト ボックス 25"/>
          <p:cNvSpPr txBox="1"/>
          <p:nvPr/>
        </p:nvSpPr>
        <p:spPr>
          <a:xfrm>
            <a:off x="1999459" y="3990719"/>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27" name="テキスト ボックス 26"/>
          <p:cNvSpPr txBox="1"/>
          <p:nvPr/>
        </p:nvSpPr>
        <p:spPr>
          <a:xfrm>
            <a:off x="5817317" y="2233541"/>
            <a:ext cx="779381"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A</a:t>
            </a:r>
          </a:p>
          <a:p>
            <a:endParaRPr kumimoji="1" lang="ja-JP" altLang="en-US" dirty="0"/>
          </a:p>
        </p:txBody>
      </p:sp>
      <p:sp>
        <p:nvSpPr>
          <p:cNvPr id="28" name="テキスト ボックス 27"/>
          <p:cNvSpPr txBox="1"/>
          <p:nvPr/>
        </p:nvSpPr>
        <p:spPr>
          <a:xfrm>
            <a:off x="6445633" y="4061067"/>
            <a:ext cx="771365"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B</a:t>
            </a:r>
          </a:p>
          <a:p>
            <a:endParaRPr kumimoji="1" lang="ja-JP" altLang="en-US" dirty="0"/>
          </a:p>
        </p:txBody>
      </p:sp>
      <p:sp>
        <p:nvSpPr>
          <p:cNvPr id="29" name="テキスト ボックス 28"/>
          <p:cNvSpPr txBox="1"/>
          <p:nvPr/>
        </p:nvSpPr>
        <p:spPr>
          <a:xfrm>
            <a:off x="5067596" y="5911885"/>
            <a:ext cx="769763" cy="369332"/>
          </a:xfrm>
          <a:prstGeom prst="rect">
            <a:avLst/>
          </a:prstGeom>
          <a:noFill/>
          <a:ln>
            <a:solidFill>
              <a:schemeClr val="tx1"/>
            </a:solidFill>
          </a:ln>
        </p:spPr>
        <p:txBody>
          <a:bodyPr wrap="none" rtlCol="0">
            <a:spAutoFit/>
          </a:bodyPr>
          <a:lstStyle/>
          <a:p>
            <a:r>
              <a:rPr kumimoji="1" lang="ja-JP" altLang="en-US" dirty="0"/>
              <a:t>処理</a:t>
            </a:r>
            <a:r>
              <a:rPr kumimoji="1" lang="en-US" altLang="ja-JP" dirty="0"/>
              <a:t>C</a:t>
            </a:r>
          </a:p>
        </p:txBody>
      </p:sp>
      <p:sp>
        <p:nvSpPr>
          <p:cNvPr id="31" name="テキスト ボックス 30"/>
          <p:cNvSpPr txBox="1"/>
          <p:nvPr/>
        </p:nvSpPr>
        <p:spPr>
          <a:xfrm>
            <a:off x="3857940" y="3939544"/>
            <a:ext cx="758541" cy="276999"/>
          </a:xfrm>
          <a:prstGeom prst="rect">
            <a:avLst/>
          </a:prstGeom>
          <a:noFill/>
        </p:spPr>
        <p:txBody>
          <a:bodyPr wrap="none" rtlCol="0">
            <a:spAutoFit/>
          </a:bodyPr>
          <a:lstStyle/>
          <a:p>
            <a:r>
              <a:rPr kumimoji="1" lang="ja-JP" altLang="en-US" sz="1200" dirty="0"/>
              <a:t>呼び出し</a:t>
            </a:r>
          </a:p>
        </p:txBody>
      </p:sp>
    </p:spTree>
    <p:extLst>
      <p:ext uri="{BB962C8B-B14F-4D97-AF65-F5344CB8AC3E}">
        <p14:creationId xmlns:p14="http://schemas.microsoft.com/office/powerpoint/2010/main" val="113838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プログラムのイメージ　２</a:t>
            </a:r>
            <a:r>
              <a:rPr lang="en-US" altLang="ja-JP" dirty="0"/>
              <a:t>-</a:t>
            </a:r>
            <a:r>
              <a:rPr lang="ja-JP" altLang="en-US" dirty="0"/>
              <a:t>１</a:t>
            </a:r>
            <a:br>
              <a:rPr lang="en-US" altLang="ja-JP" dirty="0"/>
            </a:br>
            <a:r>
              <a:rPr lang="ja-JP" altLang="en-US" dirty="0"/>
              <a:t>サブルーチンと関数を用いない場合</a:t>
            </a:r>
            <a:endParaRPr kumimoji="1" lang="ja-JP" altLang="en-US" dirty="0"/>
          </a:p>
        </p:txBody>
      </p:sp>
      <p:sp>
        <p:nvSpPr>
          <p:cNvPr id="21" name="テキスト ボックス 20"/>
          <p:cNvSpPr txBox="1"/>
          <p:nvPr/>
        </p:nvSpPr>
        <p:spPr>
          <a:xfrm>
            <a:off x="2959005" y="1812388"/>
            <a:ext cx="3525288" cy="2677656"/>
          </a:xfrm>
          <a:prstGeom prst="rect">
            <a:avLst/>
          </a:prstGeom>
          <a:noFill/>
        </p:spPr>
        <p:txBody>
          <a:bodyPr wrap="square" rtlCol="0">
            <a:spAutoFit/>
          </a:bodyPr>
          <a:lstStyle/>
          <a:p>
            <a:pPr marL="285750" indent="-285750">
              <a:buFont typeface="Arial" panose="020B0604020202020204" pitchFamily="34" charset="0"/>
              <a:buChar char="•"/>
            </a:pPr>
            <a:r>
              <a:rPr lang="ja-JP" altLang="en-US" sz="2400"/>
              <a:t>２つのプログラム</a:t>
            </a:r>
            <a:br>
              <a:rPr lang="en-US" altLang="ja-JP" sz="2400" dirty="0"/>
            </a:br>
            <a:endParaRPr lang="en-US" altLang="ja-JP" sz="2400" dirty="0"/>
          </a:p>
          <a:p>
            <a:pPr marL="285750" indent="-285750">
              <a:buFont typeface="Arial" panose="020B0604020202020204" pitchFamily="34" charset="0"/>
              <a:buChar char="•"/>
            </a:pPr>
            <a:r>
              <a:rPr lang="ja-JP" altLang="en-US" sz="2400" dirty="0"/>
              <a:t>一部は同じ処理</a:t>
            </a:r>
            <a:r>
              <a:rPr lang="ja-JP" altLang="en-US" sz="2400"/>
              <a:t>を行う</a:t>
            </a:r>
            <a:br>
              <a:rPr lang="en-US" altLang="ja-JP" sz="2400" dirty="0"/>
            </a:br>
            <a:endParaRPr lang="en-US" altLang="ja-JP" sz="2400" dirty="0"/>
          </a:p>
          <a:p>
            <a:pPr marL="285750" indent="-285750">
              <a:buFont typeface="Arial" panose="020B0604020202020204" pitchFamily="34" charset="0"/>
              <a:buChar char="•"/>
            </a:pPr>
            <a:r>
              <a:rPr lang="ja-JP" altLang="en-US" sz="2400"/>
              <a:t>それぞれの主</a:t>
            </a:r>
            <a:r>
              <a:rPr lang="ja-JP" altLang="en-US" sz="2400" dirty="0"/>
              <a:t>プログラム内にすべての処理を記述</a:t>
            </a:r>
            <a:endParaRPr lang="en-US" altLang="ja-JP" sz="2400" dirty="0"/>
          </a:p>
        </p:txBody>
      </p:sp>
      <p:sp>
        <p:nvSpPr>
          <p:cNvPr id="10" name="正方形/長方形 9"/>
          <p:cNvSpPr/>
          <p:nvPr/>
        </p:nvSpPr>
        <p:spPr>
          <a:xfrm>
            <a:off x="755576" y="1717648"/>
            <a:ext cx="2082519" cy="2935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995058" y="1842854"/>
            <a:ext cx="1604927" cy="369332"/>
          </a:xfrm>
          <a:prstGeom prst="rect">
            <a:avLst/>
          </a:prstGeom>
          <a:noFill/>
        </p:spPr>
        <p:txBody>
          <a:bodyPr wrap="none" rtlCol="0">
            <a:spAutoFit/>
          </a:bodyPr>
          <a:lstStyle/>
          <a:p>
            <a:r>
              <a:rPr kumimoji="1" lang="ja-JP" altLang="en-US" dirty="0"/>
              <a:t>主プログラム</a:t>
            </a:r>
            <a:r>
              <a:rPr lang="ja-JP" altLang="en-US" dirty="0"/>
              <a:t>１</a:t>
            </a:r>
            <a:endParaRPr kumimoji="1" lang="ja-JP" altLang="en-US" dirty="0"/>
          </a:p>
        </p:txBody>
      </p:sp>
      <p:sp>
        <p:nvSpPr>
          <p:cNvPr id="12" name="テキスト ボックス 11"/>
          <p:cNvSpPr txBox="1"/>
          <p:nvPr/>
        </p:nvSpPr>
        <p:spPr>
          <a:xfrm>
            <a:off x="1406503" y="2306521"/>
            <a:ext cx="779381" cy="369332"/>
          </a:xfrm>
          <a:prstGeom prst="rect">
            <a:avLst/>
          </a:prstGeom>
          <a:noFill/>
          <a:ln>
            <a:solidFill>
              <a:schemeClr val="tx1"/>
            </a:solidFill>
          </a:ln>
        </p:spPr>
        <p:txBody>
          <a:bodyPr wrap="none" rtlCol="0">
            <a:spAutoFit/>
          </a:bodyPr>
          <a:lstStyle/>
          <a:p>
            <a:r>
              <a:rPr lang="ja-JP" altLang="en-US" dirty="0"/>
              <a:t>処理</a:t>
            </a:r>
            <a:r>
              <a:rPr lang="en-US" altLang="ja-JP" dirty="0"/>
              <a:t>A</a:t>
            </a:r>
            <a:endParaRPr kumimoji="1" lang="ja-JP" altLang="en-US" dirty="0"/>
          </a:p>
        </p:txBody>
      </p:sp>
      <p:sp>
        <p:nvSpPr>
          <p:cNvPr id="13" name="テキスト ボックス 12"/>
          <p:cNvSpPr txBox="1"/>
          <p:nvPr/>
        </p:nvSpPr>
        <p:spPr>
          <a:xfrm>
            <a:off x="1406502" y="2860887"/>
            <a:ext cx="771365" cy="369332"/>
          </a:xfrm>
          <a:prstGeom prst="rect">
            <a:avLst/>
          </a:prstGeom>
          <a:noFill/>
          <a:ln>
            <a:solidFill>
              <a:schemeClr val="tx1"/>
            </a:solidFill>
          </a:ln>
        </p:spPr>
        <p:txBody>
          <a:bodyPr wrap="none" rtlCol="0">
            <a:spAutoFit/>
          </a:bodyPr>
          <a:lstStyle/>
          <a:p>
            <a:r>
              <a:rPr kumimoji="1" lang="ja-JP" altLang="en-US" dirty="0"/>
              <a:t>処理</a:t>
            </a:r>
            <a:r>
              <a:rPr kumimoji="1" lang="en-US" altLang="ja-JP" dirty="0"/>
              <a:t>B</a:t>
            </a:r>
            <a:endParaRPr kumimoji="1" lang="ja-JP" altLang="en-US" dirty="0"/>
          </a:p>
        </p:txBody>
      </p:sp>
      <p:sp>
        <p:nvSpPr>
          <p:cNvPr id="14" name="テキスト ボックス 13"/>
          <p:cNvSpPr txBox="1"/>
          <p:nvPr/>
        </p:nvSpPr>
        <p:spPr>
          <a:xfrm>
            <a:off x="1404406" y="3438161"/>
            <a:ext cx="769763" cy="923330"/>
          </a:xfrm>
          <a:prstGeom prst="rect">
            <a:avLst/>
          </a:prstGeom>
          <a:noFill/>
          <a:ln>
            <a:solidFill>
              <a:schemeClr val="tx1"/>
            </a:solidFill>
          </a:ln>
        </p:spPr>
        <p:txBody>
          <a:bodyPr wrap="none" rtlCol="0">
            <a:spAutoFit/>
          </a:bodyPr>
          <a:lstStyle/>
          <a:p>
            <a:endParaRPr kumimoji="1" lang="en-US" altLang="ja-JP" dirty="0"/>
          </a:p>
          <a:p>
            <a:r>
              <a:rPr lang="ja-JP" altLang="en-US" dirty="0"/>
              <a:t>処理</a:t>
            </a:r>
            <a:r>
              <a:rPr lang="en-US" altLang="ja-JP" dirty="0"/>
              <a:t>C</a:t>
            </a:r>
          </a:p>
          <a:p>
            <a:endParaRPr kumimoji="1" lang="ja-JP" altLang="en-US" dirty="0"/>
          </a:p>
        </p:txBody>
      </p:sp>
      <p:sp>
        <p:nvSpPr>
          <p:cNvPr id="15" name="正方形/長方形 14"/>
          <p:cNvSpPr/>
          <p:nvPr/>
        </p:nvSpPr>
        <p:spPr>
          <a:xfrm>
            <a:off x="6493593" y="1717649"/>
            <a:ext cx="2082519" cy="16668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33075" y="1842854"/>
            <a:ext cx="1604927" cy="369332"/>
          </a:xfrm>
          <a:prstGeom prst="rect">
            <a:avLst/>
          </a:prstGeom>
          <a:noFill/>
        </p:spPr>
        <p:txBody>
          <a:bodyPr wrap="none" rtlCol="0">
            <a:spAutoFit/>
          </a:bodyPr>
          <a:lstStyle/>
          <a:p>
            <a:r>
              <a:rPr kumimoji="1" lang="ja-JP" altLang="en-US" dirty="0"/>
              <a:t>主プログラム２</a:t>
            </a:r>
          </a:p>
        </p:txBody>
      </p:sp>
      <p:sp>
        <p:nvSpPr>
          <p:cNvPr id="17" name="テキスト ボックス 16"/>
          <p:cNvSpPr txBox="1"/>
          <p:nvPr/>
        </p:nvSpPr>
        <p:spPr>
          <a:xfrm>
            <a:off x="7144520" y="2491187"/>
            <a:ext cx="771365" cy="369332"/>
          </a:xfrm>
          <a:prstGeom prst="rect">
            <a:avLst/>
          </a:prstGeom>
          <a:noFill/>
          <a:ln>
            <a:solidFill>
              <a:schemeClr val="tx1"/>
            </a:solidFill>
          </a:ln>
        </p:spPr>
        <p:txBody>
          <a:bodyPr wrap="none" rtlCol="0">
            <a:spAutoFit/>
          </a:bodyPr>
          <a:lstStyle/>
          <a:p>
            <a:r>
              <a:rPr kumimoji="1" lang="ja-JP" altLang="en-US" dirty="0"/>
              <a:t>処理</a:t>
            </a:r>
            <a:r>
              <a:rPr kumimoji="1" lang="en-US" altLang="ja-JP" dirty="0"/>
              <a:t>B</a:t>
            </a:r>
            <a:endParaRPr kumimoji="1" lang="ja-JP" altLang="en-US" dirty="0"/>
          </a:p>
        </p:txBody>
      </p:sp>
    </p:spTree>
    <p:extLst>
      <p:ext uri="{BB962C8B-B14F-4D97-AF65-F5344CB8AC3E}">
        <p14:creationId xmlns:p14="http://schemas.microsoft.com/office/powerpoint/2010/main" val="2084607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プログラムのイメージ　２</a:t>
            </a:r>
            <a:r>
              <a:rPr lang="en-US" altLang="ja-JP" dirty="0"/>
              <a:t>-</a:t>
            </a:r>
            <a:r>
              <a:rPr lang="ja-JP" altLang="en-US" dirty="0"/>
              <a:t>２ </a:t>
            </a:r>
            <a:br>
              <a:rPr lang="en-US" altLang="ja-JP" dirty="0"/>
            </a:br>
            <a:r>
              <a:rPr lang="ja-JP" altLang="en-US" dirty="0"/>
              <a:t>サブルーチンと関数を用いる場合</a:t>
            </a:r>
            <a:endParaRPr kumimoji="1" lang="ja-JP" altLang="en-US" dirty="0"/>
          </a:p>
        </p:txBody>
      </p:sp>
      <p:sp>
        <p:nvSpPr>
          <p:cNvPr id="4" name="正方形/長方形 3"/>
          <p:cNvSpPr/>
          <p:nvPr/>
        </p:nvSpPr>
        <p:spPr>
          <a:xfrm>
            <a:off x="755576" y="1717649"/>
            <a:ext cx="2082519" cy="22795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46979" y="1988839"/>
            <a:ext cx="2082519" cy="9624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546979" y="4992705"/>
            <a:ext cx="2082519" cy="15429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995058" y="1842854"/>
            <a:ext cx="1604927" cy="369332"/>
          </a:xfrm>
          <a:prstGeom prst="rect">
            <a:avLst/>
          </a:prstGeom>
          <a:noFill/>
        </p:spPr>
        <p:txBody>
          <a:bodyPr wrap="none" rtlCol="0">
            <a:spAutoFit/>
          </a:bodyPr>
          <a:lstStyle/>
          <a:p>
            <a:r>
              <a:rPr kumimoji="1" lang="ja-JP" altLang="en-US" dirty="0"/>
              <a:t>主プログラム</a:t>
            </a:r>
            <a:r>
              <a:rPr lang="ja-JP" altLang="en-US" dirty="0"/>
              <a:t>１</a:t>
            </a:r>
            <a:endParaRPr kumimoji="1" lang="ja-JP" altLang="en-US" dirty="0"/>
          </a:p>
        </p:txBody>
      </p:sp>
      <p:sp>
        <p:nvSpPr>
          <p:cNvPr id="8" name="テキスト ボックス 7"/>
          <p:cNvSpPr txBox="1"/>
          <p:nvPr/>
        </p:nvSpPr>
        <p:spPr>
          <a:xfrm>
            <a:off x="3769745" y="2064132"/>
            <a:ext cx="1636987" cy="369332"/>
          </a:xfrm>
          <a:prstGeom prst="rect">
            <a:avLst/>
          </a:prstGeom>
          <a:noFill/>
        </p:spPr>
        <p:txBody>
          <a:bodyPr wrap="none" rtlCol="0">
            <a:spAutoFit/>
          </a:bodyPr>
          <a:lstStyle/>
          <a:p>
            <a:r>
              <a:rPr lang="ja-JP" altLang="en-US" dirty="0"/>
              <a:t>サブルーチン１</a:t>
            </a:r>
            <a:endParaRPr kumimoji="1" lang="ja-JP" altLang="en-US" dirty="0"/>
          </a:p>
        </p:txBody>
      </p:sp>
      <p:sp>
        <p:nvSpPr>
          <p:cNvPr id="9" name="テキスト ボックス 8"/>
          <p:cNvSpPr txBox="1"/>
          <p:nvPr/>
        </p:nvSpPr>
        <p:spPr>
          <a:xfrm>
            <a:off x="4186526" y="5085184"/>
            <a:ext cx="803425" cy="369332"/>
          </a:xfrm>
          <a:prstGeom prst="rect">
            <a:avLst/>
          </a:prstGeom>
          <a:noFill/>
        </p:spPr>
        <p:txBody>
          <a:bodyPr wrap="none" rtlCol="0">
            <a:spAutoFit/>
          </a:bodyPr>
          <a:lstStyle/>
          <a:p>
            <a:r>
              <a:rPr lang="ja-JP" altLang="en-US" dirty="0"/>
              <a:t>関数１</a:t>
            </a:r>
            <a:endParaRPr kumimoji="1" lang="ja-JP" altLang="en-US" dirty="0"/>
          </a:p>
        </p:txBody>
      </p:sp>
      <p:sp>
        <p:nvSpPr>
          <p:cNvPr id="10" name="正方形/長方形 9"/>
          <p:cNvSpPr/>
          <p:nvPr/>
        </p:nvSpPr>
        <p:spPr>
          <a:xfrm>
            <a:off x="3546979" y="3384455"/>
            <a:ext cx="2082519" cy="9624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769745" y="3449191"/>
            <a:ext cx="1636987" cy="369332"/>
          </a:xfrm>
          <a:prstGeom prst="rect">
            <a:avLst/>
          </a:prstGeom>
          <a:noFill/>
        </p:spPr>
        <p:txBody>
          <a:bodyPr wrap="none" rtlCol="0">
            <a:spAutoFit/>
          </a:bodyPr>
          <a:lstStyle/>
          <a:p>
            <a:r>
              <a:rPr lang="ja-JP" altLang="en-US" dirty="0"/>
              <a:t>サブルーチン２</a:t>
            </a:r>
            <a:endParaRPr kumimoji="1" lang="ja-JP" altLang="en-US" dirty="0"/>
          </a:p>
        </p:txBody>
      </p:sp>
      <p:cxnSp>
        <p:nvCxnSpPr>
          <p:cNvPr id="13" name="直線矢印コネクタ 12"/>
          <p:cNvCxnSpPr>
            <a:stCxn id="22" idx="3"/>
            <a:endCxn id="5" idx="1"/>
          </p:cNvCxnSpPr>
          <p:nvPr/>
        </p:nvCxnSpPr>
        <p:spPr>
          <a:xfrm flipV="1">
            <a:off x="2187166" y="2470077"/>
            <a:ext cx="1359813" cy="2111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23" idx="3"/>
            <a:endCxn id="10" idx="1"/>
          </p:cNvCxnSpPr>
          <p:nvPr/>
        </p:nvCxnSpPr>
        <p:spPr>
          <a:xfrm>
            <a:off x="2187165" y="3045553"/>
            <a:ext cx="1359814" cy="82014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27" idx="3"/>
            <a:endCxn id="6" idx="1"/>
          </p:cNvCxnSpPr>
          <p:nvPr/>
        </p:nvCxnSpPr>
        <p:spPr>
          <a:xfrm>
            <a:off x="2837812" y="3622827"/>
            <a:ext cx="709167" cy="214136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839777" y="2109146"/>
            <a:ext cx="758541" cy="276999"/>
          </a:xfrm>
          <a:prstGeom prst="rect">
            <a:avLst/>
          </a:prstGeom>
          <a:noFill/>
        </p:spPr>
        <p:txBody>
          <a:bodyPr wrap="none" rtlCol="0">
            <a:spAutoFit/>
          </a:bodyPr>
          <a:lstStyle/>
          <a:p>
            <a:r>
              <a:rPr kumimoji="1" lang="ja-JP" altLang="en-US" sz="1200" dirty="0"/>
              <a:t>呼び出し</a:t>
            </a:r>
          </a:p>
        </p:txBody>
      </p:sp>
      <p:sp>
        <p:nvSpPr>
          <p:cNvPr id="19" name="テキスト ボックス 18"/>
          <p:cNvSpPr txBox="1"/>
          <p:nvPr/>
        </p:nvSpPr>
        <p:spPr>
          <a:xfrm>
            <a:off x="2874298" y="3294526"/>
            <a:ext cx="758541" cy="276999"/>
          </a:xfrm>
          <a:prstGeom prst="rect">
            <a:avLst/>
          </a:prstGeom>
          <a:noFill/>
        </p:spPr>
        <p:txBody>
          <a:bodyPr wrap="none" rtlCol="0">
            <a:spAutoFit/>
          </a:bodyPr>
          <a:lstStyle/>
          <a:p>
            <a:r>
              <a:rPr kumimoji="1" lang="ja-JP" altLang="en-US" sz="1200" dirty="0"/>
              <a:t>呼び出し</a:t>
            </a:r>
          </a:p>
        </p:txBody>
      </p:sp>
      <p:sp>
        <p:nvSpPr>
          <p:cNvPr id="20" name="テキスト ボックス 19"/>
          <p:cNvSpPr txBox="1"/>
          <p:nvPr/>
        </p:nvSpPr>
        <p:spPr>
          <a:xfrm>
            <a:off x="2953931" y="4563862"/>
            <a:ext cx="758541" cy="276999"/>
          </a:xfrm>
          <a:prstGeom prst="rect">
            <a:avLst/>
          </a:prstGeom>
          <a:noFill/>
        </p:spPr>
        <p:txBody>
          <a:bodyPr wrap="none" rtlCol="0">
            <a:spAutoFit/>
          </a:bodyPr>
          <a:lstStyle/>
          <a:p>
            <a:r>
              <a:rPr kumimoji="1" lang="ja-JP" altLang="en-US" sz="1200" dirty="0"/>
              <a:t>呼び出し</a:t>
            </a:r>
          </a:p>
        </p:txBody>
      </p:sp>
      <p:sp>
        <p:nvSpPr>
          <p:cNvPr id="21" name="テキスト ボックス 20"/>
          <p:cNvSpPr txBox="1"/>
          <p:nvPr/>
        </p:nvSpPr>
        <p:spPr>
          <a:xfrm>
            <a:off x="5646329" y="4368293"/>
            <a:ext cx="3497671" cy="1323439"/>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solidFill>
                  <a:srgbClr val="FF0000"/>
                </a:solidFill>
              </a:rPr>
              <a:t>プログラムを分割することで</a:t>
            </a:r>
            <a:r>
              <a:rPr lang="en-US" altLang="ja-JP" sz="2000" dirty="0">
                <a:solidFill>
                  <a:srgbClr val="FF0000"/>
                </a:solidFill>
              </a:rPr>
              <a:t>, </a:t>
            </a:r>
            <a:r>
              <a:rPr lang="ja-JP" altLang="en-US" sz="2000">
                <a:solidFill>
                  <a:srgbClr val="FF0000"/>
                </a:solidFill>
              </a:rPr>
              <a:t>１つの副プログラムを</a:t>
            </a:r>
            <a:r>
              <a:rPr lang="en-US" altLang="ja-JP" sz="2000" dirty="0">
                <a:solidFill>
                  <a:srgbClr val="FF0000"/>
                </a:solidFill>
              </a:rPr>
              <a:t>, </a:t>
            </a:r>
            <a:br>
              <a:rPr lang="en-US" altLang="ja-JP" sz="2000" dirty="0">
                <a:solidFill>
                  <a:srgbClr val="FF0000"/>
                </a:solidFill>
              </a:rPr>
            </a:br>
            <a:r>
              <a:rPr lang="ja-JP" altLang="en-US" sz="2000">
                <a:solidFill>
                  <a:srgbClr val="FF0000"/>
                </a:solidFill>
              </a:rPr>
              <a:t>複数</a:t>
            </a:r>
            <a:r>
              <a:rPr lang="ja-JP" altLang="en-US" sz="2000" dirty="0">
                <a:solidFill>
                  <a:srgbClr val="FF0000"/>
                </a:solidFill>
              </a:rPr>
              <a:t>の主</a:t>
            </a:r>
            <a:r>
              <a:rPr lang="ja-JP" altLang="en-US" sz="2000">
                <a:solidFill>
                  <a:srgbClr val="FF0000"/>
                </a:solidFill>
              </a:rPr>
              <a:t>プログラムから</a:t>
            </a:r>
            <a:br>
              <a:rPr lang="en-US" altLang="ja-JP" sz="2000" dirty="0">
                <a:solidFill>
                  <a:srgbClr val="FF0000"/>
                </a:solidFill>
              </a:rPr>
            </a:br>
            <a:r>
              <a:rPr lang="ja-JP" altLang="en-US" sz="2000">
                <a:solidFill>
                  <a:srgbClr val="FF0000"/>
                </a:solidFill>
              </a:rPr>
              <a:t>利用</a:t>
            </a:r>
            <a:r>
              <a:rPr lang="ja-JP" altLang="en-US" sz="2000" dirty="0">
                <a:solidFill>
                  <a:srgbClr val="FF0000"/>
                </a:solidFill>
              </a:rPr>
              <a:t>できる</a:t>
            </a:r>
            <a:r>
              <a:rPr lang="en-US" altLang="ja-JP" sz="2000" dirty="0">
                <a:solidFill>
                  <a:srgbClr val="FF0000"/>
                </a:solidFill>
              </a:rPr>
              <a:t>.</a:t>
            </a:r>
          </a:p>
        </p:txBody>
      </p:sp>
      <p:sp>
        <p:nvSpPr>
          <p:cNvPr id="24" name="正方形/長方形 23"/>
          <p:cNvSpPr/>
          <p:nvPr/>
        </p:nvSpPr>
        <p:spPr>
          <a:xfrm>
            <a:off x="6493593" y="1717649"/>
            <a:ext cx="2082519" cy="16668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733075" y="1842854"/>
            <a:ext cx="1604927" cy="369332"/>
          </a:xfrm>
          <a:prstGeom prst="rect">
            <a:avLst/>
          </a:prstGeom>
          <a:noFill/>
        </p:spPr>
        <p:txBody>
          <a:bodyPr wrap="none" rtlCol="0">
            <a:spAutoFit/>
          </a:bodyPr>
          <a:lstStyle/>
          <a:p>
            <a:r>
              <a:rPr kumimoji="1" lang="ja-JP" altLang="en-US" dirty="0"/>
              <a:t>主プログラム２</a:t>
            </a:r>
          </a:p>
        </p:txBody>
      </p:sp>
      <p:cxnSp>
        <p:nvCxnSpPr>
          <p:cNvPr id="26" name="直線矢印コネクタ 25"/>
          <p:cNvCxnSpPr>
            <a:stCxn id="28" idx="1"/>
            <a:endCxn id="10" idx="3"/>
          </p:cNvCxnSpPr>
          <p:nvPr/>
        </p:nvCxnSpPr>
        <p:spPr>
          <a:xfrm flipH="1">
            <a:off x="5629498" y="2675853"/>
            <a:ext cx="1515022" cy="118984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698848" y="3156026"/>
            <a:ext cx="758541" cy="276999"/>
          </a:xfrm>
          <a:prstGeom prst="rect">
            <a:avLst/>
          </a:prstGeom>
          <a:noFill/>
        </p:spPr>
        <p:txBody>
          <a:bodyPr wrap="none" rtlCol="0">
            <a:spAutoFit/>
          </a:bodyPr>
          <a:lstStyle/>
          <a:p>
            <a:r>
              <a:rPr kumimoji="1" lang="ja-JP" altLang="en-US" sz="1200" dirty="0"/>
              <a:t>呼び出し</a:t>
            </a:r>
          </a:p>
        </p:txBody>
      </p:sp>
      <p:sp>
        <p:nvSpPr>
          <p:cNvPr id="22" name="テキスト ボックス 21"/>
          <p:cNvSpPr txBox="1"/>
          <p:nvPr/>
        </p:nvSpPr>
        <p:spPr>
          <a:xfrm>
            <a:off x="1406503" y="2306521"/>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23" name="テキスト ボックス 22"/>
          <p:cNvSpPr txBox="1"/>
          <p:nvPr/>
        </p:nvSpPr>
        <p:spPr>
          <a:xfrm>
            <a:off x="1406502" y="2860887"/>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27" name="テキスト ボックス 26"/>
          <p:cNvSpPr txBox="1"/>
          <p:nvPr/>
        </p:nvSpPr>
        <p:spPr>
          <a:xfrm>
            <a:off x="1404406" y="3438161"/>
            <a:ext cx="1433406" cy="369332"/>
          </a:xfrm>
          <a:prstGeom prst="rect">
            <a:avLst/>
          </a:prstGeom>
          <a:noFill/>
          <a:ln>
            <a:noFill/>
          </a:ln>
        </p:spPr>
        <p:txBody>
          <a:bodyPr wrap="none" rtlCol="0">
            <a:spAutoFit/>
          </a:bodyPr>
          <a:lstStyle/>
          <a:p>
            <a:r>
              <a:rPr kumimoji="1" lang="en-US" altLang="ja-JP" dirty="0"/>
              <a:t>Y = </a:t>
            </a:r>
            <a:r>
              <a:rPr kumimoji="1" lang="ja-JP" altLang="en-US" dirty="0"/>
              <a:t>関数 </a:t>
            </a:r>
            <a:r>
              <a:rPr kumimoji="1" lang="en-US" altLang="ja-JP" dirty="0"/>
              <a:t>1 </a:t>
            </a:r>
            <a:r>
              <a:rPr kumimoji="1" lang="ja-JP" altLang="en-US" dirty="0"/>
              <a:t>文</a:t>
            </a:r>
          </a:p>
        </p:txBody>
      </p:sp>
      <p:sp>
        <p:nvSpPr>
          <p:cNvPr id="28" name="テキスト ボックス 27"/>
          <p:cNvSpPr txBox="1"/>
          <p:nvPr/>
        </p:nvSpPr>
        <p:spPr>
          <a:xfrm>
            <a:off x="7144520" y="2491187"/>
            <a:ext cx="780663" cy="369332"/>
          </a:xfrm>
          <a:prstGeom prst="rect">
            <a:avLst/>
          </a:prstGeom>
          <a:noFill/>
          <a:ln>
            <a:noFill/>
          </a:ln>
        </p:spPr>
        <p:txBody>
          <a:bodyPr wrap="none" rtlCol="0">
            <a:spAutoFit/>
          </a:bodyPr>
          <a:lstStyle/>
          <a:p>
            <a:r>
              <a:rPr kumimoji="1" lang="en-US" altLang="ja-JP" dirty="0"/>
              <a:t>call </a:t>
            </a:r>
            <a:r>
              <a:rPr kumimoji="1" lang="ja-JP" altLang="en-US" dirty="0"/>
              <a:t>文</a:t>
            </a:r>
          </a:p>
        </p:txBody>
      </p:sp>
      <p:sp>
        <p:nvSpPr>
          <p:cNvPr id="30" name="テキスト ボックス 29"/>
          <p:cNvSpPr txBox="1"/>
          <p:nvPr/>
        </p:nvSpPr>
        <p:spPr>
          <a:xfrm>
            <a:off x="4203357" y="5521613"/>
            <a:ext cx="769763" cy="923330"/>
          </a:xfrm>
          <a:prstGeom prst="rect">
            <a:avLst/>
          </a:prstGeom>
          <a:noFill/>
          <a:ln>
            <a:solidFill>
              <a:schemeClr val="tx1"/>
            </a:solidFill>
          </a:ln>
        </p:spPr>
        <p:txBody>
          <a:bodyPr wrap="none" rtlCol="0">
            <a:spAutoFit/>
          </a:bodyPr>
          <a:lstStyle/>
          <a:p>
            <a:endParaRPr kumimoji="1" lang="en-US" altLang="ja-JP" dirty="0"/>
          </a:p>
          <a:p>
            <a:r>
              <a:rPr kumimoji="1" lang="ja-JP" altLang="en-US" dirty="0"/>
              <a:t>処理</a:t>
            </a:r>
            <a:r>
              <a:rPr lang="en-US" altLang="ja-JP" dirty="0"/>
              <a:t>C</a:t>
            </a:r>
          </a:p>
          <a:p>
            <a:endParaRPr kumimoji="1" lang="ja-JP" altLang="en-US" dirty="0"/>
          </a:p>
        </p:txBody>
      </p:sp>
      <p:sp>
        <p:nvSpPr>
          <p:cNvPr id="32" name="テキスト ボックス 31"/>
          <p:cNvSpPr txBox="1"/>
          <p:nvPr/>
        </p:nvSpPr>
        <p:spPr>
          <a:xfrm>
            <a:off x="4202556" y="3885435"/>
            <a:ext cx="771365" cy="369332"/>
          </a:xfrm>
          <a:prstGeom prst="rect">
            <a:avLst/>
          </a:prstGeom>
          <a:noFill/>
          <a:ln>
            <a:solidFill>
              <a:schemeClr val="tx1"/>
            </a:solidFill>
          </a:ln>
        </p:spPr>
        <p:txBody>
          <a:bodyPr wrap="none" rtlCol="0">
            <a:spAutoFit/>
          </a:bodyPr>
          <a:lstStyle/>
          <a:p>
            <a:r>
              <a:rPr kumimoji="1" lang="ja-JP" altLang="en-US" dirty="0"/>
              <a:t>処理</a:t>
            </a:r>
            <a:r>
              <a:rPr kumimoji="1" lang="en-US" altLang="ja-JP" dirty="0"/>
              <a:t>B</a:t>
            </a:r>
            <a:endParaRPr lang="en-US" altLang="ja-JP" dirty="0"/>
          </a:p>
        </p:txBody>
      </p:sp>
      <p:sp>
        <p:nvSpPr>
          <p:cNvPr id="33" name="テキスト ボックス 32"/>
          <p:cNvSpPr txBox="1"/>
          <p:nvPr/>
        </p:nvSpPr>
        <p:spPr>
          <a:xfrm>
            <a:off x="4198548" y="2459119"/>
            <a:ext cx="779381" cy="369332"/>
          </a:xfrm>
          <a:prstGeom prst="rect">
            <a:avLst/>
          </a:prstGeom>
          <a:noFill/>
          <a:ln>
            <a:solidFill>
              <a:schemeClr val="tx1"/>
            </a:solidFill>
          </a:ln>
        </p:spPr>
        <p:txBody>
          <a:bodyPr wrap="none" rtlCol="0">
            <a:spAutoFit/>
          </a:bodyPr>
          <a:lstStyle/>
          <a:p>
            <a:r>
              <a:rPr kumimoji="1" lang="ja-JP" altLang="en-US" dirty="0"/>
              <a:t>処理</a:t>
            </a:r>
            <a:r>
              <a:rPr lang="en-US" altLang="ja-JP" dirty="0"/>
              <a:t>A</a:t>
            </a:r>
          </a:p>
        </p:txBody>
      </p:sp>
    </p:spTree>
    <p:extLst>
      <p:ext uri="{BB962C8B-B14F-4D97-AF65-F5344CB8AC3E}">
        <p14:creationId xmlns:p14="http://schemas.microsoft.com/office/powerpoint/2010/main" val="794737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プログラムの具体例</a:t>
            </a:r>
            <a:br>
              <a:rPr lang="en-US" altLang="ja-JP" dirty="0"/>
            </a:br>
            <a:r>
              <a:rPr lang="en-US" altLang="ja-JP" dirty="0"/>
              <a:t>program </a:t>
            </a:r>
            <a:r>
              <a:rPr lang="ja-JP" altLang="en-US" dirty="0"/>
              <a:t>文だけで書くプログラム</a:t>
            </a:r>
            <a:endParaRPr kumimoji="1" lang="ja-JP" altLang="en-US" dirty="0"/>
          </a:p>
        </p:txBody>
      </p:sp>
      <p:sp>
        <p:nvSpPr>
          <p:cNvPr id="5" name="テキスト ボックス 4"/>
          <p:cNvSpPr txBox="1"/>
          <p:nvPr/>
        </p:nvSpPr>
        <p:spPr>
          <a:xfrm>
            <a:off x="2672148" y="1989995"/>
            <a:ext cx="3700052" cy="4247317"/>
          </a:xfrm>
          <a:prstGeom prst="rect">
            <a:avLst/>
          </a:prstGeom>
          <a:noFill/>
          <a:ln>
            <a:solidFill>
              <a:schemeClr val="tx1"/>
            </a:solidFill>
          </a:ln>
        </p:spPr>
        <p:txBody>
          <a:bodyPr wrap="none" rtlCol="0">
            <a:spAutoFit/>
          </a:bodyPr>
          <a:lstStyle/>
          <a:p>
            <a:r>
              <a:rPr lang="en-US" altLang="ja-JP" dirty="0"/>
              <a:t>program summation</a:t>
            </a:r>
          </a:p>
          <a:p>
            <a:r>
              <a:rPr lang="en-US" altLang="ja-JP" dirty="0"/>
              <a:t>  </a:t>
            </a:r>
          </a:p>
          <a:p>
            <a:r>
              <a:rPr lang="ja-JP" altLang="en-US" dirty="0"/>
              <a:t>  </a:t>
            </a:r>
            <a:r>
              <a:rPr lang="en-US" altLang="ja-JP" dirty="0"/>
              <a:t>implicit none</a:t>
            </a:r>
          </a:p>
          <a:p>
            <a:endParaRPr lang="en-US" altLang="ja-JP" dirty="0"/>
          </a:p>
          <a:p>
            <a:r>
              <a:rPr lang="en-US" altLang="ja-JP" dirty="0"/>
              <a:t>  integer :: </a:t>
            </a:r>
            <a:r>
              <a:rPr lang="en-US" altLang="ja-JP" dirty="0" err="1"/>
              <a:t>i</a:t>
            </a:r>
            <a:endParaRPr lang="en-US" altLang="ja-JP" dirty="0"/>
          </a:p>
          <a:p>
            <a:r>
              <a:rPr lang="en-US" altLang="ja-JP" dirty="0"/>
              <a:t>  integer :: </a:t>
            </a:r>
            <a:r>
              <a:rPr lang="en-US" altLang="ja-JP" dirty="0" err="1"/>
              <a:t>num</a:t>
            </a:r>
            <a:endParaRPr lang="en-US" altLang="ja-JP" dirty="0"/>
          </a:p>
          <a:p>
            <a:endParaRPr lang="en-US" altLang="ja-JP" dirty="0"/>
          </a:p>
          <a:p>
            <a:r>
              <a:rPr lang="en-US" altLang="ja-JP" dirty="0"/>
              <a:t>  ! 1 </a:t>
            </a:r>
            <a:r>
              <a:rPr lang="ja-JP" altLang="en-US" dirty="0"/>
              <a:t>から </a:t>
            </a:r>
            <a:r>
              <a:rPr lang="en-US" altLang="ja-JP" dirty="0"/>
              <a:t>10 </a:t>
            </a:r>
            <a:r>
              <a:rPr lang="ja-JP" altLang="en-US" dirty="0" err="1"/>
              <a:t>までの</a:t>
            </a:r>
            <a:r>
              <a:rPr lang="ja-JP" altLang="en-US" dirty="0"/>
              <a:t>和の計算</a:t>
            </a:r>
          </a:p>
          <a:p>
            <a:r>
              <a:rPr lang="ja-JP" altLang="en-US" dirty="0"/>
              <a:t>  </a:t>
            </a:r>
            <a:r>
              <a:rPr lang="en-US" altLang="ja-JP" dirty="0" err="1"/>
              <a:t>num</a:t>
            </a:r>
            <a:r>
              <a:rPr lang="en-US" altLang="ja-JP" dirty="0"/>
              <a:t> = 0                     ! </a:t>
            </a:r>
            <a:r>
              <a:rPr lang="en-US" altLang="ja-JP" dirty="0" err="1"/>
              <a:t>num</a:t>
            </a:r>
            <a:r>
              <a:rPr lang="en-US" altLang="ja-JP" dirty="0"/>
              <a:t> </a:t>
            </a:r>
            <a:r>
              <a:rPr lang="ja-JP" altLang="en-US" dirty="0"/>
              <a:t>の初期化</a:t>
            </a:r>
          </a:p>
          <a:p>
            <a:r>
              <a:rPr lang="ja-JP" altLang="en-US" dirty="0"/>
              <a:t>  </a:t>
            </a:r>
            <a:r>
              <a:rPr lang="en-US" altLang="ja-JP" dirty="0"/>
              <a:t>do </a:t>
            </a:r>
            <a:r>
              <a:rPr lang="en-US" altLang="ja-JP" dirty="0" err="1"/>
              <a:t>i</a:t>
            </a:r>
            <a:r>
              <a:rPr lang="en-US" altLang="ja-JP" dirty="0"/>
              <a:t> = 1, 10</a:t>
            </a:r>
          </a:p>
          <a:p>
            <a:r>
              <a:rPr lang="en-US" altLang="ja-JP" dirty="0"/>
              <a:t>    </a:t>
            </a:r>
            <a:r>
              <a:rPr lang="en-US" altLang="ja-JP" dirty="0" err="1"/>
              <a:t>num</a:t>
            </a:r>
            <a:r>
              <a:rPr lang="en-US" altLang="ja-JP" dirty="0"/>
              <a:t> = </a:t>
            </a:r>
            <a:r>
              <a:rPr lang="en-US" altLang="ja-JP" dirty="0" err="1"/>
              <a:t>num</a:t>
            </a:r>
            <a:r>
              <a:rPr lang="en-US" altLang="ja-JP" dirty="0"/>
              <a:t> + </a:t>
            </a:r>
            <a:r>
              <a:rPr lang="en-US" altLang="ja-JP" dirty="0" err="1"/>
              <a:t>i</a:t>
            </a:r>
            <a:endParaRPr lang="en-US" altLang="ja-JP" dirty="0"/>
          </a:p>
          <a:p>
            <a:r>
              <a:rPr lang="en-US" altLang="ja-JP" dirty="0"/>
              <a:t>  end do</a:t>
            </a:r>
          </a:p>
          <a:p>
            <a:r>
              <a:rPr lang="en-US" altLang="ja-JP" dirty="0"/>
              <a:t>  write( 6, * ) </a:t>
            </a:r>
            <a:r>
              <a:rPr lang="en-US" altLang="ja-JP" dirty="0" err="1"/>
              <a:t>num</a:t>
            </a:r>
            <a:endParaRPr lang="en-US" altLang="ja-JP" dirty="0"/>
          </a:p>
          <a:p>
            <a:endParaRPr lang="en-US" altLang="ja-JP" dirty="0"/>
          </a:p>
          <a:p>
            <a:r>
              <a:rPr lang="en-US" altLang="ja-JP" dirty="0"/>
              <a:t>end program summation</a:t>
            </a:r>
          </a:p>
        </p:txBody>
      </p:sp>
      <p:sp>
        <p:nvSpPr>
          <p:cNvPr id="2" name="右中かっこ 1"/>
          <p:cNvSpPr/>
          <p:nvPr/>
        </p:nvSpPr>
        <p:spPr>
          <a:xfrm>
            <a:off x="6444208" y="3933056"/>
            <a:ext cx="504056" cy="1728192"/>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7092280" y="4196740"/>
            <a:ext cx="1773242" cy="1200329"/>
          </a:xfrm>
          <a:prstGeom prst="rect">
            <a:avLst/>
          </a:prstGeom>
          <a:noFill/>
        </p:spPr>
        <p:txBody>
          <a:bodyPr wrap="none" rtlCol="0">
            <a:spAutoFit/>
          </a:bodyPr>
          <a:lstStyle/>
          <a:p>
            <a:r>
              <a:rPr kumimoji="1" lang="ja-JP" altLang="en-US" dirty="0"/>
              <a:t>この部分を取り</a:t>
            </a:r>
            <a:endParaRPr kumimoji="1" lang="en-US" altLang="ja-JP" dirty="0"/>
          </a:p>
          <a:p>
            <a:r>
              <a:rPr kumimoji="1" lang="ja-JP" altLang="en-US" dirty="0"/>
              <a:t>出してサブルー</a:t>
            </a:r>
            <a:endParaRPr kumimoji="1" lang="en-US" altLang="ja-JP" dirty="0"/>
          </a:p>
          <a:p>
            <a:r>
              <a:rPr kumimoji="1" lang="ja-JP" altLang="en-US" dirty="0"/>
              <a:t>チン・関数にして</a:t>
            </a:r>
            <a:endParaRPr kumimoji="1" lang="en-US" altLang="ja-JP" dirty="0"/>
          </a:p>
          <a:p>
            <a:r>
              <a:rPr kumimoji="1" lang="ja-JP" altLang="en-US" dirty="0"/>
              <a:t>みる</a:t>
            </a:r>
          </a:p>
        </p:txBody>
      </p:sp>
      <p:sp>
        <p:nvSpPr>
          <p:cNvPr id="7" name="テキスト ボックス 6"/>
          <p:cNvSpPr txBox="1"/>
          <p:nvPr/>
        </p:nvSpPr>
        <p:spPr>
          <a:xfrm>
            <a:off x="2525606" y="1620663"/>
            <a:ext cx="4092787" cy="369332"/>
          </a:xfrm>
          <a:prstGeom prst="rect">
            <a:avLst/>
          </a:prstGeom>
          <a:noFill/>
        </p:spPr>
        <p:txBody>
          <a:bodyPr wrap="none" rtlCol="0">
            <a:spAutoFit/>
          </a:bodyPr>
          <a:lstStyle/>
          <a:p>
            <a:r>
              <a:rPr kumimoji="1" lang="en-US" altLang="ja-JP" dirty="0"/>
              <a:t>1 </a:t>
            </a:r>
            <a:r>
              <a:rPr kumimoji="1" lang="ja-JP" altLang="en-US" dirty="0"/>
              <a:t>から </a:t>
            </a:r>
            <a:r>
              <a:rPr kumimoji="1" lang="en-US" altLang="ja-JP" dirty="0"/>
              <a:t>10 </a:t>
            </a:r>
            <a:r>
              <a:rPr kumimoji="1" lang="ja-JP" altLang="en-US" dirty="0" err="1"/>
              <a:t>までの</a:t>
            </a:r>
            <a:r>
              <a:rPr kumimoji="1" lang="ja-JP" altLang="en-US" dirty="0"/>
              <a:t>和を計算するプログラム</a:t>
            </a:r>
          </a:p>
        </p:txBody>
      </p:sp>
    </p:spTree>
    <p:extLst>
      <p:ext uri="{BB962C8B-B14F-4D97-AF65-F5344CB8AC3E}">
        <p14:creationId xmlns:p14="http://schemas.microsoft.com/office/powerpoint/2010/main" val="384135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プログラムの具体例</a:t>
            </a:r>
            <a:br>
              <a:rPr lang="en-US" altLang="ja-JP" dirty="0"/>
            </a:br>
            <a:r>
              <a:rPr lang="ja-JP" altLang="en-US" dirty="0"/>
              <a:t>サブルーチンを使ったプログラム</a:t>
            </a:r>
            <a:endParaRPr kumimoji="1" lang="ja-JP" altLang="en-US" dirty="0"/>
          </a:p>
        </p:txBody>
      </p:sp>
      <p:sp>
        <p:nvSpPr>
          <p:cNvPr id="8" name="テキスト ボックス 7"/>
          <p:cNvSpPr txBox="1"/>
          <p:nvPr/>
        </p:nvSpPr>
        <p:spPr>
          <a:xfrm>
            <a:off x="1043608" y="1857013"/>
            <a:ext cx="2912977" cy="3139321"/>
          </a:xfrm>
          <a:prstGeom prst="rect">
            <a:avLst/>
          </a:prstGeom>
          <a:noFill/>
          <a:ln>
            <a:solidFill>
              <a:schemeClr val="tx1"/>
            </a:solidFill>
          </a:ln>
        </p:spPr>
        <p:txBody>
          <a:bodyPr wrap="none" rtlCol="0">
            <a:spAutoFit/>
          </a:bodyPr>
          <a:lstStyle/>
          <a:p>
            <a:r>
              <a:rPr lang="en-US" altLang="ja-JP" dirty="0"/>
              <a:t>program </a:t>
            </a:r>
            <a:r>
              <a:rPr lang="en-US" altLang="ja-JP" dirty="0" err="1"/>
              <a:t>summationsub</a:t>
            </a:r>
            <a:endParaRPr lang="en-US" altLang="ja-JP" dirty="0"/>
          </a:p>
          <a:p>
            <a:endParaRPr lang="en-US" altLang="ja-JP" dirty="0"/>
          </a:p>
          <a:p>
            <a:r>
              <a:rPr lang="en-US" altLang="ja-JP" dirty="0"/>
              <a:t>  implicit none</a:t>
            </a:r>
          </a:p>
          <a:p>
            <a:endParaRPr lang="en-US" altLang="ja-JP" dirty="0"/>
          </a:p>
          <a:p>
            <a:r>
              <a:rPr lang="en-US" altLang="ja-JP" dirty="0"/>
              <a:t>  integer :: </a:t>
            </a:r>
            <a:r>
              <a:rPr lang="en-US" altLang="ja-JP" dirty="0" err="1"/>
              <a:t>num</a:t>
            </a:r>
            <a:endParaRPr lang="en-US" altLang="ja-JP" dirty="0"/>
          </a:p>
          <a:p>
            <a:endParaRPr lang="en-US" altLang="ja-JP" dirty="0"/>
          </a:p>
          <a:p>
            <a:r>
              <a:rPr lang="en-US" altLang="ja-JP" dirty="0"/>
              <a:t>  ! 1 </a:t>
            </a:r>
            <a:r>
              <a:rPr lang="ja-JP" altLang="en-US" dirty="0"/>
              <a:t>から </a:t>
            </a:r>
            <a:r>
              <a:rPr lang="en-US" altLang="ja-JP" dirty="0"/>
              <a:t>10 </a:t>
            </a:r>
            <a:r>
              <a:rPr lang="ja-JP" altLang="en-US" dirty="0" err="1"/>
              <a:t>までの</a:t>
            </a:r>
            <a:r>
              <a:rPr lang="ja-JP" altLang="en-US" dirty="0"/>
              <a:t>和の計算</a:t>
            </a:r>
          </a:p>
          <a:p>
            <a:r>
              <a:rPr lang="ja-JP" altLang="en-US" dirty="0"/>
              <a:t>  </a:t>
            </a:r>
            <a:r>
              <a:rPr lang="en-US" altLang="ja-JP" dirty="0">
                <a:solidFill>
                  <a:srgbClr val="FF0000"/>
                </a:solidFill>
              </a:rPr>
              <a:t>call </a:t>
            </a:r>
            <a:r>
              <a:rPr lang="en-US" altLang="ja-JP" dirty="0" err="1">
                <a:solidFill>
                  <a:srgbClr val="FF0000"/>
                </a:solidFill>
              </a:rPr>
              <a:t>calcsum</a:t>
            </a:r>
            <a:r>
              <a:rPr lang="en-US" altLang="ja-JP" dirty="0">
                <a:solidFill>
                  <a:srgbClr val="FF0000"/>
                </a:solidFill>
              </a:rPr>
              <a:t>(10,num)</a:t>
            </a:r>
          </a:p>
          <a:p>
            <a:r>
              <a:rPr lang="en-US" altLang="ja-JP" dirty="0"/>
              <a:t>  write( 6, * ) </a:t>
            </a:r>
            <a:r>
              <a:rPr lang="en-US" altLang="ja-JP" dirty="0" err="1"/>
              <a:t>num</a:t>
            </a:r>
            <a:endParaRPr lang="en-US" altLang="ja-JP" dirty="0"/>
          </a:p>
          <a:p>
            <a:endParaRPr lang="en-US" altLang="ja-JP" dirty="0"/>
          </a:p>
          <a:p>
            <a:r>
              <a:rPr lang="en-US" altLang="ja-JP" dirty="0"/>
              <a:t>end program </a:t>
            </a:r>
            <a:r>
              <a:rPr lang="en-US" altLang="ja-JP" dirty="0" err="1"/>
              <a:t>summationsub</a:t>
            </a:r>
            <a:endParaRPr lang="en-US" altLang="ja-JP" dirty="0"/>
          </a:p>
        </p:txBody>
      </p:sp>
      <p:sp>
        <p:nvSpPr>
          <p:cNvPr id="6" name="テキスト ボックス 5"/>
          <p:cNvSpPr txBox="1"/>
          <p:nvPr/>
        </p:nvSpPr>
        <p:spPr>
          <a:xfrm>
            <a:off x="4991086" y="1857013"/>
            <a:ext cx="3531095" cy="4524315"/>
          </a:xfrm>
          <a:prstGeom prst="rect">
            <a:avLst/>
          </a:prstGeom>
          <a:noFill/>
          <a:ln>
            <a:solidFill>
              <a:schemeClr val="tx1"/>
            </a:solidFill>
          </a:ln>
        </p:spPr>
        <p:txBody>
          <a:bodyPr wrap="none" rtlCol="0">
            <a:spAutoFit/>
          </a:bodyPr>
          <a:lstStyle/>
          <a:p>
            <a:r>
              <a:rPr lang="en-US" altLang="ja-JP" dirty="0"/>
              <a:t>! </a:t>
            </a:r>
            <a:r>
              <a:rPr lang="ja-JP" altLang="en-US" dirty="0"/>
              <a:t>サブルーチンの定義</a:t>
            </a:r>
          </a:p>
          <a:p>
            <a:r>
              <a:rPr lang="en-US" altLang="ja-JP" dirty="0"/>
              <a:t>subroutine </a:t>
            </a:r>
            <a:r>
              <a:rPr lang="en-US" altLang="ja-JP" dirty="0" err="1"/>
              <a:t>calcsum</a:t>
            </a:r>
            <a:r>
              <a:rPr lang="en-US" altLang="ja-JP" dirty="0"/>
              <a:t>(</a:t>
            </a:r>
            <a:r>
              <a:rPr lang="en-US" altLang="ja-JP" dirty="0" err="1"/>
              <a:t>n,kazu</a:t>
            </a:r>
            <a:r>
              <a:rPr lang="en-US" altLang="ja-JP" dirty="0"/>
              <a:t>)</a:t>
            </a:r>
          </a:p>
          <a:p>
            <a:endParaRPr lang="en-US" altLang="ja-JP" dirty="0"/>
          </a:p>
          <a:p>
            <a:r>
              <a:rPr lang="ja-JP" altLang="en-US" dirty="0"/>
              <a:t>  </a:t>
            </a:r>
            <a:r>
              <a:rPr lang="en-US" altLang="ja-JP" dirty="0"/>
              <a:t>implicit none</a:t>
            </a:r>
          </a:p>
          <a:p>
            <a:endParaRPr lang="en-US" altLang="ja-JP" dirty="0"/>
          </a:p>
          <a:p>
            <a:r>
              <a:rPr lang="en-US" altLang="ja-JP" dirty="0"/>
              <a:t>  integer, intent(in)  :: n</a:t>
            </a:r>
          </a:p>
          <a:p>
            <a:r>
              <a:rPr lang="en-US" altLang="ja-JP" dirty="0"/>
              <a:t>  integer, intent(out) :: </a:t>
            </a:r>
            <a:r>
              <a:rPr lang="en-US" altLang="ja-JP" dirty="0" err="1"/>
              <a:t>kazu</a:t>
            </a:r>
            <a:endParaRPr lang="en-US" altLang="ja-JP" dirty="0"/>
          </a:p>
          <a:p>
            <a:endParaRPr lang="en-US" altLang="ja-JP" dirty="0"/>
          </a:p>
          <a:p>
            <a:r>
              <a:rPr lang="en-US" altLang="ja-JP" dirty="0"/>
              <a:t>  integer :: </a:t>
            </a:r>
            <a:r>
              <a:rPr lang="en-US" altLang="ja-JP" dirty="0" err="1"/>
              <a:t>i</a:t>
            </a:r>
            <a:endParaRPr lang="en-US" altLang="ja-JP" dirty="0"/>
          </a:p>
          <a:p>
            <a:endParaRPr lang="en-US" altLang="ja-JP" dirty="0"/>
          </a:p>
          <a:p>
            <a:r>
              <a:rPr lang="en-US" altLang="ja-JP" dirty="0"/>
              <a:t>  </a:t>
            </a:r>
            <a:r>
              <a:rPr lang="en-US" altLang="ja-JP" dirty="0" err="1"/>
              <a:t>kazu</a:t>
            </a:r>
            <a:r>
              <a:rPr lang="en-US" altLang="ja-JP" dirty="0"/>
              <a:t> = 0                  ! </a:t>
            </a:r>
            <a:r>
              <a:rPr lang="en-US" altLang="ja-JP" dirty="0" err="1"/>
              <a:t>kazu</a:t>
            </a:r>
            <a:r>
              <a:rPr lang="en-US" altLang="ja-JP" dirty="0"/>
              <a:t> </a:t>
            </a:r>
            <a:r>
              <a:rPr lang="ja-JP" altLang="en-US" dirty="0"/>
              <a:t>の初期化</a:t>
            </a:r>
          </a:p>
          <a:p>
            <a:r>
              <a:rPr lang="ja-JP" altLang="en-US" dirty="0"/>
              <a:t>  </a:t>
            </a:r>
            <a:r>
              <a:rPr lang="en-US" altLang="ja-JP" dirty="0"/>
              <a:t>do </a:t>
            </a:r>
            <a:r>
              <a:rPr lang="en-US" altLang="ja-JP" dirty="0" err="1"/>
              <a:t>i</a:t>
            </a:r>
            <a:r>
              <a:rPr lang="en-US" altLang="ja-JP" dirty="0"/>
              <a:t> = 1, n</a:t>
            </a:r>
          </a:p>
          <a:p>
            <a:r>
              <a:rPr lang="en-US" altLang="ja-JP" dirty="0"/>
              <a:t>    </a:t>
            </a:r>
            <a:r>
              <a:rPr lang="en-US" altLang="ja-JP" dirty="0" err="1"/>
              <a:t>kazu</a:t>
            </a:r>
            <a:r>
              <a:rPr lang="en-US" altLang="ja-JP" dirty="0"/>
              <a:t> = </a:t>
            </a:r>
            <a:r>
              <a:rPr lang="en-US" altLang="ja-JP" dirty="0" err="1"/>
              <a:t>kazu</a:t>
            </a:r>
            <a:r>
              <a:rPr lang="en-US" altLang="ja-JP" dirty="0"/>
              <a:t> + </a:t>
            </a:r>
            <a:r>
              <a:rPr lang="en-US" altLang="ja-JP" dirty="0" err="1"/>
              <a:t>i</a:t>
            </a:r>
            <a:endParaRPr lang="en-US" altLang="ja-JP" dirty="0"/>
          </a:p>
          <a:p>
            <a:r>
              <a:rPr lang="en-US" altLang="ja-JP" dirty="0"/>
              <a:t>  end do</a:t>
            </a:r>
          </a:p>
          <a:p>
            <a:endParaRPr lang="en-US" altLang="ja-JP" dirty="0"/>
          </a:p>
          <a:p>
            <a:r>
              <a:rPr lang="en-US" altLang="ja-JP" dirty="0"/>
              <a:t>end subroutine </a:t>
            </a:r>
            <a:r>
              <a:rPr lang="en-US" altLang="ja-JP" dirty="0" err="1"/>
              <a:t>calcsum</a:t>
            </a:r>
            <a:endParaRPr lang="en-US" altLang="ja-JP" dirty="0"/>
          </a:p>
        </p:txBody>
      </p:sp>
      <p:sp>
        <p:nvSpPr>
          <p:cNvPr id="2" name="右矢印 1"/>
          <p:cNvSpPr/>
          <p:nvPr/>
        </p:nvSpPr>
        <p:spPr>
          <a:xfrm>
            <a:off x="3347865" y="3777376"/>
            <a:ext cx="1624380"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38633" y="3532181"/>
            <a:ext cx="854721" cy="307777"/>
          </a:xfrm>
          <a:prstGeom prst="rect">
            <a:avLst/>
          </a:prstGeom>
          <a:noFill/>
        </p:spPr>
        <p:txBody>
          <a:bodyPr wrap="none" rtlCol="0">
            <a:spAutoFit/>
          </a:bodyPr>
          <a:lstStyle/>
          <a:p>
            <a:r>
              <a:rPr kumimoji="1" lang="ja-JP" altLang="en-US" sz="1400" dirty="0">
                <a:solidFill>
                  <a:srgbClr val="FF0000"/>
                </a:solidFill>
              </a:rPr>
              <a:t>呼び出し</a:t>
            </a:r>
          </a:p>
        </p:txBody>
      </p:sp>
      <p:sp>
        <p:nvSpPr>
          <p:cNvPr id="9" name="テキスト ボックス 8"/>
          <p:cNvSpPr txBox="1"/>
          <p:nvPr/>
        </p:nvSpPr>
        <p:spPr>
          <a:xfrm>
            <a:off x="4581518" y="1487681"/>
            <a:ext cx="4360489" cy="369332"/>
          </a:xfrm>
          <a:prstGeom prst="rect">
            <a:avLst/>
          </a:prstGeom>
          <a:noFill/>
        </p:spPr>
        <p:txBody>
          <a:bodyPr wrap="none" rtlCol="0">
            <a:spAutoFit/>
          </a:bodyPr>
          <a:lstStyle/>
          <a:p>
            <a:r>
              <a:rPr kumimoji="1" lang="en-US" altLang="ja-JP" dirty="0"/>
              <a:t>1 </a:t>
            </a:r>
            <a:r>
              <a:rPr kumimoji="1" lang="ja-JP" altLang="en-US" dirty="0"/>
              <a:t>から </a:t>
            </a:r>
            <a:r>
              <a:rPr kumimoji="1" lang="en-US" altLang="ja-JP" dirty="0"/>
              <a:t>10 </a:t>
            </a:r>
            <a:r>
              <a:rPr kumimoji="1" lang="ja-JP" altLang="en-US" dirty="0" err="1"/>
              <a:t>までの</a:t>
            </a:r>
            <a:r>
              <a:rPr kumimoji="1" lang="ja-JP" altLang="en-US" dirty="0"/>
              <a:t>和を計算するサブルーチン</a:t>
            </a:r>
          </a:p>
        </p:txBody>
      </p:sp>
    </p:spTree>
    <p:extLst>
      <p:ext uri="{BB962C8B-B14F-4D97-AF65-F5344CB8AC3E}">
        <p14:creationId xmlns:p14="http://schemas.microsoft.com/office/powerpoint/2010/main" val="25845902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4818</TotalTime>
  <Words>1558</Words>
  <Application>Microsoft Macintosh PowerPoint</Application>
  <PresentationFormat>画面に合わせる (4:3)</PresentationFormat>
  <Paragraphs>304</Paragraphs>
  <Slides>19</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游ゴシック</vt:lpstr>
      <vt:lpstr>Arial</vt:lpstr>
      <vt:lpstr>Calibri</vt:lpstr>
      <vt:lpstr>Office ​​テーマ</vt:lpstr>
      <vt:lpstr>Fortran 入門</vt:lpstr>
      <vt:lpstr>はじめに</vt:lpstr>
      <vt:lpstr>サブルーチンと関数</vt:lpstr>
      <vt:lpstr>プログラムのイメージ　１-１ サブルーチンと関数を用いない場合</vt:lpstr>
      <vt:lpstr>プログラムのイメージ　１-２ サブルーチンと関数を用いる場合</vt:lpstr>
      <vt:lpstr>プログラムのイメージ　２-１ サブルーチンと関数を用いない場合</vt:lpstr>
      <vt:lpstr>プログラムのイメージ　２-２  サブルーチンと関数を用いる場合</vt:lpstr>
      <vt:lpstr>プログラムの具体例 program 文だけで書くプログラム</vt:lpstr>
      <vt:lpstr>プログラムの具体例 サブルーチンを使ったプログラム</vt:lpstr>
      <vt:lpstr>サブルーチンの最低限の決まり</vt:lpstr>
      <vt:lpstr>プログラムの具体例 関数を使ったプログラム</vt:lpstr>
      <vt:lpstr>関数の最低限の決まり</vt:lpstr>
      <vt:lpstr>サブルーチンと関数の違い</vt:lpstr>
      <vt:lpstr>変数のスコープ</vt:lpstr>
      <vt:lpstr>変数のスコープ</vt:lpstr>
      <vt:lpstr>複数ファイルに分けたプログラム</vt:lpstr>
      <vt:lpstr>複数ファイルに分けたプログラム</vt:lpstr>
      <vt:lpstr>複数ファイルに分けたプログラム</vt:lpstr>
      <vt:lpstr>実習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Hiroki Kashimura</cp:lastModifiedBy>
  <cp:revision>652</cp:revision>
  <dcterms:created xsi:type="dcterms:W3CDTF">2016-08-28T08:31:45Z</dcterms:created>
  <dcterms:modified xsi:type="dcterms:W3CDTF">2024-07-05T02:22:31Z</dcterms:modified>
</cp:coreProperties>
</file>