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3" r:id="rId2"/>
    <p:sldId id="449" r:id="rId3"/>
    <p:sldId id="460" r:id="rId4"/>
    <p:sldId id="450" r:id="rId5"/>
    <p:sldId id="451" r:id="rId6"/>
    <p:sldId id="453" r:id="rId7"/>
    <p:sldId id="454" r:id="rId8"/>
    <p:sldId id="455" r:id="rId9"/>
    <p:sldId id="452" r:id="rId10"/>
    <p:sldId id="457" r:id="rId11"/>
    <p:sldId id="458" r:id="rId12"/>
    <p:sldId id="467" r:id="rId13"/>
    <p:sldId id="470" r:id="rId14"/>
    <p:sldId id="468" r:id="rId15"/>
    <p:sldId id="469" r:id="rId16"/>
    <p:sldId id="461" r:id="rId17"/>
    <p:sldId id="463" r:id="rId18"/>
    <p:sldId id="464" r:id="rId19"/>
    <p:sldId id="471" r:id="rId20"/>
    <p:sldId id="441" r:id="rId2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880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7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3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27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0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30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42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39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84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8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45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8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1680-4148-4FDA-B4F6-971382BD9649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57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91680-4148-4FDA-B4F6-971382BD9649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69797-D009-4591-B9AE-15537B942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11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Fortran </a:t>
            </a:r>
            <a:r>
              <a:rPr lang="ja-JP" altLang="en-US" dirty="0" smtClean="0"/>
              <a:t>入門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06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open </a:t>
            </a:r>
            <a:r>
              <a:rPr kumimoji="1"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dirty="0" smtClean="0"/>
              <a:t>使用例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pPr lvl="1"/>
            <a:r>
              <a:rPr lang="en-US" altLang="ja-JP" dirty="0"/>
              <a:t>data.txt </a:t>
            </a:r>
            <a:r>
              <a:rPr lang="ja-JP" altLang="en-US" dirty="0"/>
              <a:t>の名前のファイルを</a:t>
            </a:r>
            <a:r>
              <a:rPr lang="ja-JP" altLang="en-US" dirty="0">
                <a:solidFill>
                  <a:srgbClr val="FF0000"/>
                </a:solidFill>
              </a:rPr>
              <a:t>装置番号 </a:t>
            </a:r>
            <a:r>
              <a:rPr lang="en-US" altLang="ja-JP" dirty="0">
                <a:solidFill>
                  <a:srgbClr val="FF0000"/>
                </a:solidFill>
              </a:rPr>
              <a:t>11 </a:t>
            </a:r>
            <a:r>
              <a:rPr lang="ja-JP" altLang="en-US" dirty="0">
                <a:solidFill>
                  <a:srgbClr val="FF0000"/>
                </a:solidFill>
              </a:rPr>
              <a:t>番で</a:t>
            </a:r>
            <a:r>
              <a:rPr lang="ja-JP" altLang="en-US" dirty="0" smtClean="0"/>
              <a:t>開く</a:t>
            </a:r>
            <a:endParaRPr lang="en-US" altLang="ja-JP" dirty="0"/>
          </a:p>
          <a:p>
            <a:r>
              <a:rPr lang="ja-JP" altLang="en-US" dirty="0" smtClean="0"/>
              <a:t>使用法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&lt;</a:t>
            </a:r>
            <a:r>
              <a:rPr lang="ja-JP" altLang="en-US" dirty="0" smtClean="0">
                <a:solidFill>
                  <a:srgbClr val="FF0000"/>
                </a:solidFill>
              </a:rPr>
              <a:t>装置番号</a:t>
            </a:r>
            <a:r>
              <a:rPr lang="en-US" altLang="ja-JP" dirty="0" smtClean="0">
                <a:solidFill>
                  <a:srgbClr val="FF0000"/>
                </a:solidFill>
              </a:rPr>
              <a:t>&gt;</a:t>
            </a:r>
          </a:p>
          <a:p>
            <a:pPr lvl="2"/>
            <a:r>
              <a:rPr lang="ja-JP" altLang="en-US" dirty="0" smtClean="0"/>
              <a:t>ファイルを指定する番号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&lt;</a:t>
            </a:r>
            <a:r>
              <a:rPr lang="ja-JP" altLang="en-US" dirty="0" smtClean="0"/>
              <a:t>ステータス</a:t>
            </a:r>
            <a:r>
              <a:rPr lang="en-US" altLang="ja-JP" dirty="0" smtClean="0"/>
              <a:t>&gt;</a:t>
            </a:r>
          </a:p>
          <a:p>
            <a:pPr lvl="2"/>
            <a:r>
              <a:rPr lang="ja-JP" altLang="en-US" dirty="0" smtClean="0"/>
              <a:t>例</a:t>
            </a:r>
            <a:endParaRPr lang="en-US" altLang="ja-JP" dirty="0" smtClean="0"/>
          </a:p>
          <a:p>
            <a:pPr lvl="3"/>
            <a:r>
              <a:rPr lang="en-US" altLang="ja-JP" dirty="0" smtClean="0"/>
              <a:t>“unknown”	: </a:t>
            </a:r>
            <a:r>
              <a:rPr lang="ja-JP" altLang="en-US" dirty="0" smtClean="0"/>
              <a:t>「適当」にやってくれる</a:t>
            </a:r>
            <a:endParaRPr lang="en-US" altLang="ja-JP" dirty="0" smtClean="0"/>
          </a:p>
          <a:p>
            <a:pPr lvl="3"/>
            <a:r>
              <a:rPr lang="en-US" altLang="ja-JP" dirty="0" smtClean="0"/>
              <a:t>“old”	: </a:t>
            </a:r>
            <a:r>
              <a:rPr lang="ja-JP" altLang="en-US" dirty="0" smtClean="0"/>
              <a:t>読み込み用に開く</a:t>
            </a:r>
            <a:endParaRPr lang="en-US" altLang="ja-JP" dirty="0" smtClean="0"/>
          </a:p>
          <a:p>
            <a:pPr lvl="3"/>
            <a:r>
              <a:rPr lang="en-US" altLang="ja-JP" dirty="0" smtClean="0"/>
              <a:t>“replace”	: </a:t>
            </a:r>
            <a:r>
              <a:rPr lang="ja-JP" altLang="en-US" dirty="0" smtClean="0"/>
              <a:t>書き込み用に開く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3284984"/>
            <a:ext cx="7747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open( </a:t>
            </a:r>
            <a:r>
              <a:rPr lang="en-US" altLang="ja-JP" sz="2400" dirty="0">
                <a:solidFill>
                  <a:srgbClr val="FF0000"/>
                </a:solidFill>
              </a:rPr>
              <a:t>&lt;</a:t>
            </a:r>
            <a:r>
              <a:rPr lang="ja-JP" altLang="en-US" sz="2400" dirty="0">
                <a:solidFill>
                  <a:srgbClr val="FF0000"/>
                </a:solidFill>
              </a:rPr>
              <a:t>装置番号</a:t>
            </a:r>
            <a:r>
              <a:rPr lang="en-US" altLang="ja-JP" sz="2400" dirty="0">
                <a:solidFill>
                  <a:srgbClr val="FF0000"/>
                </a:solidFill>
              </a:rPr>
              <a:t>&gt;</a:t>
            </a:r>
            <a:r>
              <a:rPr lang="en-US" altLang="ja-JP" sz="2400" dirty="0"/>
              <a:t>, file=&lt;</a:t>
            </a:r>
            <a:r>
              <a:rPr lang="ja-JP" altLang="en-US" sz="2400" dirty="0"/>
              <a:t>ファイル名</a:t>
            </a:r>
            <a:r>
              <a:rPr lang="en-US" altLang="ja-JP" sz="2400" dirty="0"/>
              <a:t>&gt;, status=&lt;</a:t>
            </a:r>
            <a:r>
              <a:rPr lang="ja-JP" altLang="en-US" sz="2400" dirty="0"/>
              <a:t>ステータス</a:t>
            </a:r>
            <a:r>
              <a:rPr lang="en-US" altLang="ja-JP" sz="2400" dirty="0"/>
              <a:t>&gt; )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3608" y="2031231"/>
            <a:ext cx="5733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open( </a:t>
            </a:r>
            <a:r>
              <a:rPr lang="en-US" altLang="ja-JP" sz="2400" dirty="0">
                <a:solidFill>
                  <a:srgbClr val="FF0000"/>
                </a:solidFill>
              </a:rPr>
              <a:t>11</a:t>
            </a:r>
            <a:r>
              <a:rPr lang="en-US" altLang="ja-JP" sz="2400" dirty="0"/>
              <a:t>, file=“data.txt”, status=“unknown”)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3568" y="6021288"/>
            <a:ext cx="8064452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read/write </a:t>
            </a:r>
            <a:r>
              <a:rPr lang="ja-JP" altLang="en-US" sz="2800" dirty="0" smtClean="0">
                <a:solidFill>
                  <a:srgbClr val="FF0000"/>
                </a:solidFill>
              </a:rPr>
              <a:t>で使う装置番号とファイル名を関係づける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71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close </a:t>
            </a:r>
            <a:r>
              <a:rPr kumimoji="1"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/>
              <a:t>使</a:t>
            </a:r>
            <a:r>
              <a:rPr lang="ja-JP" altLang="en-US" dirty="0" smtClean="0"/>
              <a:t>用例</a:t>
            </a: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/>
          </a:p>
          <a:p>
            <a:pPr lvl="1"/>
            <a:r>
              <a:rPr lang="ja-JP" altLang="en-US" dirty="0">
                <a:solidFill>
                  <a:srgbClr val="FF0000"/>
                </a:solidFill>
              </a:rPr>
              <a:t>装置番号 </a:t>
            </a:r>
            <a:r>
              <a:rPr lang="en-US" altLang="ja-JP" dirty="0">
                <a:solidFill>
                  <a:srgbClr val="FF0000"/>
                </a:solidFill>
              </a:rPr>
              <a:t>11 </a:t>
            </a:r>
            <a:r>
              <a:rPr lang="ja-JP" altLang="en-US" dirty="0">
                <a:solidFill>
                  <a:srgbClr val="FF0000"/>
                </a:solidFill>
              </a:rPr>
              <a:t>番の</a:t>
            </a:r>
            <a:r>
              <a:rPr lang="ja-JP" altLang="en-US" dirty="0"/>
              <a:t>ファイルを閉じる</a:t>
            </a:r>
            <a:endParaRPr lang="en-US" altLang="ja-JP" dirty="0"/>
          </a:p>
          <a:p>
            <a:r>
              <a:rPr lang="ja-JP" altLang="en-US" dirty="0" smtClean="0"/>
              <a:t>ファイルを開く</a:t>
            </a: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&lt;</a:t>
            </a:r>
            <a:r>
              <a:rPr lang="ja-JP" altLang="en-US" dirty="0" smtClean="0">
                <a:solidFill>
                  <a:srgbClr val="FF0000"/>
                </a:solidFill>
              </a:rPr>
              <a:t>装置番号</a:t>
            </a:r>
            <a:r>
              <a:rPr lang="en-US" altLang="ja-JP" dirty="0" smtClean="0">
                <a:solidFill>
                  <a:srgbClr val="FF0000"/>
                </a:solidFill>
              </a:rPr>
              <a:t>&gt;</a:t>
            </a:r>
          </a:p>
          <a:p>
            <a:pPr lvl="2"/>
            <a:r>
              <a:rPr lang="ja-JP" altLang="en-US" dirty="0" smtClean="0"/>
              <a:t>ファイルを指定する番号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open </a:t>
            </a:r>
            <a:r>
              <a:rPr lang="ja-JP" altLang="en-US" dirty="0" smtClean="0"/>
              <a:t>で指定した番号を使用する</a:t>
            </a:r>
            <a:endParaRPr lang="en-US" altLang="ja-JP" dirty="0"/>
          </a:p>
          <a:p>
            <a:r>
              <a:rPr lang="ja-JP" altLang="en-US" dirty="0" smtClean="0"/>
              <a:t>注意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ファイルを閉じないと</a:t>
            </a:r>
            <a:r>
              <a:rPr lang="en-US" altLang="ja-JP" dirty="0" smtClean="0"/>
              <a:t>, </a:t>
            </a:r>
            <a:r>
              <a:rPr lang="ja-JP" altLang="en-US" dirty="0" smtClean="0"/>
              <a:t>出力内容が残らないこともある</a:t>
            </a:r>
            <a:r>
              <a:rPr lang="en-US" altLang="ja-JP" dirty="0" smtClean="0"/>
              <a:t>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58927" y="3356992"/>
            <a:ext cx="31037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close( </a:t>
            </a:r>
            <a:r>
              <a:rPr lang="en-US" altLang="ja-JP" sz="2800" dirty="0">
                <a:solidFill>
                  <a:srgbClr val="FF0000"/>
                </a:solidFill>
              </a:rPr>
              <a:t>&lt;</a:t>
            </a:r>
            <a:r>
              <a:rPr lang="ja-JP" altLang="en-US" sz="2800" dirty="0">
                <a:solidFill>
                  <a:srgbClr val="FF0000"/>
                </a:solidFill>
              </a:rPr>
              <a:t>装置番号</a:t>
            </a:r>
            <a:r>
              <a:rPr lang="en-US" altLang="ja-JP" sz="2800" dirty="0">
                <a:solidFill>
                  <a:srgbClr val="FF0000"/>
                </a:solidFill>
              </a:rPr>
              <a:t>&gt;</a:t>
            </a:r>
            <a:r>
              <a:rPr lang="en-US" altLang="ja-JP" sz="2800" dirty="0"/>
              <a:t> )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58927" y="1988840"/>
            <a:ext cx="1673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close( </a:t>
            </a:r>
            <a:r>
              <a:rPr lang="en-US" altLang="ja-JP" sz="2800" dirty="0" smtClean="0">
                <a:solidFill>
                  <a:srgbClr val="FF0000"/>
                </a:solidFill>
              </a:rPr>
              <a:t>11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9657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条件分岐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03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条件分岐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データ解析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数値計算等の処理では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様々な処理の中で場合分けして処理すること</a:t>
            </a:r>
            <a:r>
              <a:rPr lang="ja-JP" altLang="en-US" dirty="0" smtClean="0"/>
              <a:t>がある</a:t>
            </a:r>
            <a:r>
              <a:rPr lang="en-US" altLang="ja-JP" dirty="0" smtClean="0"/>
              <a:t>.</a:t>
            </a:r>
          </a:p>
          <a:p>
            <a:r>
              <a:rPr lang="ja-JP" altLang="en-US" dirty="0" smtClean="0"/>
              <a:t>ここでは</a:t>
            </a:r>
            <a:r>
              <a:rPr lang="en-US" altLang="ja-JP" dirty="0" smtClean="0"/>
              <a:t>, Fortran 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条件分岐の方法を簡単に解説する</a:t>
            </a:r>
            <a:r>
              <a:rPr lang="en-US" altLang="ja-JP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14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Fortran 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代表的な</a:t>
            </a:r>
            <a:r>
              <a:rPr lang="ja-JP" altLang="en-US" dirty="0" smtClean="0"/>
              <a:t>条件分岐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if </a:t>
            </a:r>
            <a:r>
              <a:rPr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kumimoji="1" lang="ja-JP" altLang="en-US" dirty="0" smtClean="0"/>
              <a:t>使用例</a:t>
            </a:r>
            <a:endParaRPr lang="en-US" altLang="ja-JP" dirty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lvl="1"/>
            <a:r>
              <a:rPr lang="en-US" altLang="ja-JP" dirty="0" err="1" smtClean="0"/>
              <a:t>i</a:t>
            </a:r>
            <a:r>
              <a:rPr lang="en-US" altLang="ja-JP" dirty="0" smtClean="0"/>
              <a:t> </a:t>
            </a:r>
            <a:r>
              <a:rPr lang="ja-JP" altLang="en-US" dirty="0" smtClean="0"/>
              <a:t>が </a:t>
            </a:r>
            <a:r>
              <a:rPr lang="en-US" altLang="ja-JP" dirty="0" smtClean="0"/>
              <a:t>0 </a:t>
            </a:r>
            <a:r>
              <a:rPr lang="ja-JP" altLang="en-US" dirty="0" smtClean="0"/>
              <a:t>よりも大きい</a:t>
            </a:r>
            <a:r>
              <a:rPr lang="en-US" altLang="ja-JP" dirty="0" smtClean="0"/>
              <a:t>/</a:t>
            </a:r>
            <a:r>
              <a:rPr lang="ja-JP" altLang="en-US" dirty="0" smtClean="0"/>
              <a:t>小さいときに </a:t>
            </a:r>
            <a:r>
              <a:rPr lang="en-US" altLang="ja-JP" dirty="0" smtClean="0"/>
              <a:t>“positive”/”negative” </a:t>
            </a:r>
            <a:r>
              <a:rPr lang="ja-JP" altLang="en-US" dirty="0" smtClean="0"/>
              <a:t>と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</a:t>
            </a:r>
            <a:r>
              <a:rPr lang="ja-JP" altLang="en-US" smtClean="0"/>
              <a:t>の値を</a:t>
            </a:r>
            <a:r>
              <a:rPr lang="ja-JP" altLang="en-US" dirty="0" smtClean="0"/>
              <a:t>画面に表示</a:t>
            </a:r>
            <a:endParaRPr lang="en-US" altLang="ja-JP" dirty="0"/>
          </a:p>
          <a:p>
            <a:r>
              <a:rPr lang="ja-JP" altLang="en-US" dirty="0"/>
              <a:t>使</a:t>
            </a:r>
            <a:r>
              <a:rPr lang="ja-JP" altLang="en-US" dirty="0" smtClean="0"/>
              <a:t>用法</a:t>
            </a:r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pPr lvl="1"/>
            <a:r>
              <a:rPr lang="en-US" altLang="ja-JP" dirty="0" smtClean="0"/>
              <a:t>[</a:t>
            </a:r>
            <a:r>
              <a:rPr lang="ja-JP" altLang="en-US" dirty="0" smtClean="0"/>
              <a:t>条件文</a:t>
            </a:r>
            <a:r>
              <a:rPr lang="en-US" altLang="ja-JP" dirty="0" smtClean="0"/>
              <a:t>]</a:t>
            </a:r>
          </a:p>
          <a:p>
            <a:pPr lvl="2"/>
            <a:r>
              <a:rPr lang="ja-JP" altLang="en-US" dirty="0" smtClean="0"/>
              <a:t>他の比較演算子は次ページで説明</a:t>
            </a:r>
            <a:endParaRPr lang="en-US" altLang="ja-JP" dirty="0" smtClean="0"/>
          </a:p>
          <a:p>
            <a:pPr lvl="2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87624" y="3933056"/>
            <a:ext cx="212109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if ( [</a:t>
            </a:r>
            <a:r>
              <a:rPr kumimoji="1" lang="ja-JP" altLang="en-US" sz="2000" dirty="0" smtClean="0"/>
              <a:t>条件文</a:t>
            </a:r>
            <a:r>
              <a:rPr kumimoji="1" lang="en-US" altLang="ja-JP" sz="2000" dirty="0" smtClean="0"/>
              <a:t>]</a:t>
            </a:r>
            <a:r>
              <a:rPr kumimoji="1" lang="ja-JP" altLang="en-US" sz="2000" dirty="0" smtClean="0"/>
              <a:t> </a:t>
            </a:r>
            <a:r>
              <a:rPr kumimoji="1" lang="en-US" altLang="ja-JP" sz="2000" dirty="0" smtClean="0"/>
              <a:t>) then</a:t>
            </a:r>
          </a:p>
          <a:p>
            <a:r>
              <a:rPr kumimoji="1" lang="en-US" altLang="ja-JP" sz="2000" dirty="0" smtClean="0"/>
              <a:t>    [</a:t>
            </a:r>
            <a:r>
              <a:rPr kumimoji="1" lang="ja-JP" altLang="en-US" sz="2000" dirty="0" smtClean="0"/>
              <a:t>実行文</a:t>
            </a:r>
            <a:r>
              <a:rPr lang="en-US" altLang="ja-JP" sz="2000" dirty="0" smtClean="0"/>
              <a:t>]</a:t>
            </a:r>
          </a:p>
          <a:p>
            <a:r>
              <a:rPr kumimoji="1" lang="en-US" altLang="ja-JP" sz="2000" dirty="0" smtClean="0"/>
              <a:t>else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 [</a:t>
            </a:r>
            <a:r>
              <a:rPr lang="ja-JP" altLang="en-US" sz="2000" dirty="0" smtClean="0"/>
              <a:t>実行文</a:t>
            </a:r>
            <a:r>
              <a:rPr lang="en-US" altLang="ja-JP" sz="2000" dirty="0" smtClean="0"/>
              <a:t>]</a:t>
            </a:r>
            <a:endParaRPr kumimoji="1" lang="en-US" altLang="ja-JP" sz="2000" dirty="0"/>
          </a:p>
          <a:p>
            <a:r>
              <a:rPr lang="en-US" altLang="ja-JP" sz="2000" dirty="0" smtClean="0"/>
              <a:t>end if</a:t>
            </a:r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7624" y="1844824"/>
            <a:ext cx="292708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if (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 &gt; 0 ) then</a:t>
            </a:r>
          </a:p>
          <a:p>
            <a:r>
              <a:rPr kumimoji="1" lang="en-US" altLang="ja-JP" sz="2000" dirty="0" smtClean="0"/>
              <a:t>    write( 6, * ) “positive”, </a:t>
            </a:r>
            <a:r>
              <a:rPr kumimoji="1" lang="en-US" altLang="ja-JP" sz="2000" dirty="0" err="1" smtClean="0"/>
              <a:t>i</a:t>
            </a:r>
            <a:endParaRPr kumimoji="1" lang="en-US" altLang="ja-JP" sz="2000" dirty="0"/>
          </a:p>
          <a:p>
            <a:r>
              <a:rPr lang="en-US" altLang="ja-JP" sz="2000" dirty="0" smtClean="0"/>
              <a:t>else</a:t>
            </a:r>
          </a:p>
          <a:p>
            <a:r>
              <a:rPr lang="ja-JP" altLang="en-US" sz="2000" dirty="0"/>
              <a:t> </a:t>
            </a:r>
            <a:r>
              <a:rPr lang="en-US" altLang="ja-JP" sz="2000" dirty="0" smtClean="0"/>
              <a:t>   </a:t>
            </a:r>
            <a:r>
              <a:rPr lang="en-US" altLang="ja-JP" sz="2000" dirty="0"/>
              <a:t>write( 6, * ) </a:t>
            </a:r>
            <a:r>
              <a:rPr lang="en-US" altLang="ja-JP" sz="2000" dirty="0" smtClean="0"/>
              <a:t>“negative”, </a:t>
            </a:r>
            <a:r>
              <a:rPr lang="en-US" altLang="ja-JP" sz="2000" dirty="0" err="1" smtClean="0"/>
              <a:t>i</a:t>
            </a:r>
            <a:endParaRPr lang="en-US" altLang="ja-JP" sz="2000" dirty="0" smtClean="0"/>
          </a:p>
          <a:p>
            <a:r>
              <a:rPr lang="en-US" altLang="ja-JP" sz="2000" dirty="0" smtClean="0"/>
              <a:t>end if</a:t>
            </a:r>
            <a:endParaRPr kumimoji="1" lang="ja-JP" altLang="en-US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48064" y="3923764"/>
            <a:ext cx="3188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条件式が</a:t>
            </a:r>
            <a:r>
              <a:rPr lang="ja-JP" altLang="en-US" dirty="0" smtClean="0"/>
              <a:t>成立・不成立によって</a:t>
            </a:r>
            <a:endParaRPr lang="en-US" altLang="ja-JP" dirty="0" smtClean="0"/>
          </a:p>
          <a:p>
            <a:r>
              <a:rPr kumimoji="1" lang="ja-JP" altLang="en-US" dirty="0" smtClean="0"/>
              <a:t>異なる文を実行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1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比較演算子</a:t>
            </a:r>
            <a:r>
              <a:rPr lang="ja-JP" altLang="en-US" dirty="0"/>
              <a:t>・</a:t>
            </a:r>
            <a:r>
              <a:rPr lang="ja-JP" altLang="en-US" dirty="0" smtClean="0"/>
              <a:t>論理演算子と使用例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643148"/>
              </p:ext>
            </p:extLst>
          </p:nvPr>
        </p:nvGraphicFramePr>
        <p:xfrm>
          <a:off x="1331640" y="1772816"/>
          <a:ext cx="684076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124181504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27721834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48162780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8609629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演算子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旧来の書き方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意味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使用例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820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==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.eq. 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aseline="0" dirty="0" smtClean="0"/>
                        <a:t>等しい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 == b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541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/=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.ne.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等しくない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a /= 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429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&gt;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.</a:t>
                      </a:r>
                      <a:r>
                        <a:rPr kumimoji="1" lang="en-US" altLang="ja-JP" dirty="0" err="1" smtClean="0"/>
                        <a:t>gt.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より大きい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 &gt; b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930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&gt;=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.</a:t>
                      </a:r>
                      <a:r>
                        <a:rPr kumimoji="1" lang="en-US" altLang="ja-JP" dirty="0" err="1" smtClean="0"/>
                        <a:t>ge</a:t>
                      </a:r>
                      <a:r>
                        <a:rPr kumimoji="1" lang="en-US" altLang="ja-JP" dirty="0" smtClean="0"/>
                        <a:t>.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以上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 &gt;= b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620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&lt;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.lt. 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aseline="0" smtClean="0"/>
                        <a:t>より小さい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 &lt; b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229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&lt;=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.le.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以下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 &lt;= b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652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.not.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以外（否定）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.not. (</a:t>
                      </a:r>
                      <a:r>
                        <a:rPr kumimoji="1" lang="en-US" altLang="ja-JP" baseline="0" dirty="0" smtClean="0"/>
                        <a:t>a==b)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390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.and.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かつ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(a==b) .and. (c==d)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708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.or.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もしくは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(a==b) .or. (c==d)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193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44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繰り返</a:t>
            </a:r>
            <a:r>
              <a:rPr lang="ja-JP" altLang="en-US" dirty="0" smtClean="0"/>
              <a:t>し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79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繰り返</a:t>
            </a:r>
            <a:r>
              <a:rPr lang="ja-JP" altLang="en-US" dirty="0" smtClean="0"/>
              <a:t>し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データ解析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数値計算等の処理では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多数のデータ・数値</a:t>
            </a:r>
            <a:r>
              <a:rPr lang="ja-JP" altLang="en-US" dirty="0" smtClean="0"/>
              <a:t>に同じ処理を行うことがある</a:t>
            </a:r>
            <a:r>
              <a:rPr lang="en-US" altLang="ja-JP" dirty="0" smtClean="0"/>
              <a:t>.</a:t>
            </a:r>
          </a:p>
          <a:p>
            <a:r>
              <a:rPr lang="ja-JP" altLang="en-US" dirty="0"/>
              <a:t>計算機</a:t>
            </a:r>
            <a:r>
              <a:rPr lang="ja-JP" altLang="en-US" dirty="0" smtClean="0"/>
              <a:t>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同じことを多数回実施することが得意である</a:t>
            </a:r>
            <a:r>
              <a:rPr lang="en-US" altLang="ja-JP" dirty="0" smtClean="0"/>
              <a:t>.</a:t>
            </a:r>
          </a:p>
          <a:p>
            <a:r>
              <a:rPr lang="ja-JP" altLang="en-US" dirty="0"/>
              <a:t>ここでは</a:t>
            </a:r>
            <a:r>
              <a:rPr lang="en-US" altLang="ja-JP" dirty="0"/>
              <a:t>, </a:t>
            </a:r>
            <a:r>
              <a:rPr lang="en-US" altLang="ja-JP" dirty="0" smtClean="0"/>
              <a:t>Fortran 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繰り返しの</a:t>
            </a:r>
            <a:r>
              <a:rPr lang="ja-JP" altLang="en-US" dirty="0"/>
              <a:t>方法を簡単に解説する</a:t>
            </a:r>
            <a:r>
              <a:rPr lang="en-US" altLang="ja-JP" dirty="0"/>
              <a:t>.</a:t>
            </a:r>
          </a:p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09212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Fortran 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繰り返し </a:t>
            </a:r>
            <a:r>
              <a:rPr kumimoji="1" lang="en-US" altLang="ja-JP" dirty="0" smtClean="0"/>
              <a:t>1</a:t>
            </a:r>
            <a:br>
              <a:rPr kumimoji="1" lang="en-US" altLang="ja-JP" dirty="0" smtClean="0"/>
            </a:br>
            <a:r>
              <a:rPr kumimoji="1" lang="en-US" altLang="ja-JP" dirty="0" smtClean="0"/>
              <a:t>do </a:t>
            </a:r>
            <a:r>
              <a:rPr kumimoji="1"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ja-JP" altLang="en-US" dirty="0" smtClean="0"/>
              <a:t>使用例</a:t>
            </a:r>
            <a:endParaRPr lang="en-US" altLang="ja-JP" dirty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pPr lvl="1"/>
            <a:r>
              <a:rPr lang="en-US" altLang="ja-JP" dirty="0" err="1" smtClean="0"/>
              <a:t>i</a:t>
            </a:r>
            <a:r>
              <a:rPr lang="en-US" altLang="ja-JP" dirty="0" smtClean="0"/>
              <a:t> = 1, 2, …, 10 </a:t>
            </a:r>
            <a:r>
              <a:rPr lang="ja-JP" altLang="en-US" dirty="0" smtClean="0"/>
              <a:t>まで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の値を画面に表示</a:t>
            </a:r>
            <a:endParaRPr lang="en-US" altLang="ja-JP" dirty="0"/>
          </a:p>
          <a:p>
            <a:r>
              <a:rPr lang="ja-JP" altLang="en-US" dirty="0" smtClean="0"/>
              <a:t>文法</a:t>
            </a:r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pPr lvl="1"/>
            <a:r>
              <a:rPr lang="en-US" altLang="ja-JP" dirty="0" smtClean="0"/>
              <a:t>&lt;</a:t>
            </a:r>
            <a:r>
              <a:rPr lang="ja-JP" altLang="en-US" dirty="0" smtClean="0"/>
              <a:t>間隔</a:t>
            </a:r>
            <a:r>
              <a:rPr lang="en-US" altLang="ja-JP" dirty="0" smtClean="0"/>
              <a:t>&gt;</a:t>
            </a:r>
          </a:p>
          <a:p>
            <a:pPr lvl="2"/>
            <a:r>
              <a:rPr lang="ja-JP" altLang="en-US" dirty="0" smtClean="0"/>
              <a:t>省略可能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例えば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とすると</a:t>
            </a:r>
            <a:r>
              <a:rPr lang="en-US" altLang="ja-JP" dirty="0" smtClean="0"/>
              <a:t>, </a:t>
            </a:r>
            <a:r>
              <a:rPr lang="ja-JP" altLang="en-US" dirty="0" smtClean="0"/>
              <a:t>上の例の場合では</a:t>
            </a:r>
            <a:r>
              <a:rPr lang="en-US" altLang="ja-JP" dirty="0"/>
              <a:t>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= 1, 3, 5, 7, 9 </a:t>
            </a:r>
            <a:r>
              <a:rPr lang="ja-JP" altLang="en-US" dirty="0" smtClean="0"/>
              <a:t>の場合に実行</a:t>
            </a:r>
            <a:endParaRPr lang="en-US" altLang="ja-JP" dirty="0" smtClean="0"/>
          </a:p>
          <a:p>
            <a:pPr lvl="2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87624" y="3828366"/>
            <a:ext cx="563968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do &lt;</a:t>
            </a:r>
            <a:r>
              <a:rPr kumimoji="1" lang="ja-JP" altLang="en-US" sz="2800" dirty="0" smtClean="0"/>
              <a:t>変数</a:t>
            </a:r>
            <a:r>
              <a:rPr kumimoji="1" lang="en-US" altLang="ja-JP" sz="2800" dirty="0" smtClean="0"/>
              <a:t>&gt; = &lt;</a:t>
            </a:r>
            <a:r>
              <a:rPr kumimoji="1" lang="ja-JP" altLang="en-US" sz="2800" dirty="0" smtClean="0"/>
              <a:t>開始</a:t>
            </a:r>
            <a:r>
              <a:rPr kumimoji="1" lang="en-US" altLang="ja-JP" sz="2800" dirty="0" smtClean="0"/>
              <a:t>&gt;, &lt;</a:t>
            </a:r>
            <a:r>
              <a:rPr kumimoji="1" lang="ja-JP" altLang="en-US" sz="2800" dirty="0" smtClean="0"/>
              <a:t>終了</a:t>
            </a:r>
            <a:r>
              <a:rPr kumimoji="1" lang="en-US" altLang="ja-JP" sz="2800" dirty="0" smtClean="0"/>
              <a:t>&gt;, &lt;</a:t>
            </a:r>
            <a:r>
              <a:rPr lang="ja-JP" altLang="en-US" sz="2800" dirty="0" smtClean="0"/>
              <a:t>間隔</a:t>
            </a:r>
            <a:r>
              <a:rPr lang="en-US" altLang="ja-JP" sz="2800" dirty="0" smtClean="0"/>
              <a:t>&gt;</a:t>
            </a:r>
          </a:p>
          <a:p>
            <a:r>
              <a:rPr kumimoji="1" lang="en-US" altLang="ja-JP" sz="2800" dirty="0" smtClean="0"/>
              <a:t>    [</a:t>
            </a:r>
            <a:r>
              <a:rPr kumimoji="1" lang="ja-JP" altLang="en-US" sz="2800" dirty="0" smtClean="0"/>
              <a:t>実行文</a:t>
            </a:r>
            <a:r>
              <a:rPr lang="en-US" altLang="ja-JP" sz="2800" dirty="0"/>
              <a:t>]</a:t>
            </a:r>
            <a:endParaRPr kumimoji="1" lang="en-US" altLang="ja-JP" sz="2800" dirty="0"/>
          </a:p>
          <a:p>
            <a:r>
              <a:rPr lang="en-US" altLang="ja-JP" sz="2800" dirty="0" smtClean="0"/>
              <a:t>end do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7624" y="1899989"/>
            <a:ext cx="234807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do </a:t>
            </a:r>
            <a:r>
              <a:rPr kumimoji="1" lang="en-US" altLang="ja-JP" sz="2800" dirty="0" err="1" smtClean="0"/>
              <a:t>i</a:t>
            </a:r>
            <a:r>
              <a:rPr kumimoji="1" lang="en-US" altLang="ja-JP" sz="2800" dirty="0" smtClean="0"/>
              <a:t> = 1, 10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 write( 6, * ) </a:t>
            </a:r>
            <a:r>
              <a:rPr kumimoji="1" lang="en-US" altLang="ja-JP" sz="2800" dirty="0" err="1" smtClean="0"/>
              <a:t>i</a:t>
            </a:r>
            <a:endParaRPr kumimoji="1" lang="en-US" altLang="ja-JP" sz="2800" dirty="0"/>
          </a:p>
          <a:p>
            <a:r>
              <a:rPr lang="en-US" altLang="ja-JP" sz="2800" dirty="0" smtClean="0"/>
              <a:t>end do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5756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Fortran 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繰り返し </a:t>
            </a:r>
            <a:r>
              <a:rPr kumimoji="1" lang="en-US" altLang="ja-JP" dirty="0" smtClean="0"/>
              <a:t>2</a:t>
            </a:r>
            <a:br>
              <a:rPr kumimoji="1" lang="en-US" altLang="ja-JP" dirty="0" smtClean="0"/>
            </a:br>
            <a:r>
              <a:rPr lang="en-US" altLang="ja-JP" dirty="0" smtClean="0"/>
              <a:t>do while </a:t>
            </a:r>
            <a:r>
              <a:rPr lang="ja-JP" altLang="en-US" dirty="0"/>
              <a:t>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ja-JP" altLang="en-US" dirty="0" smtClean="0"/>
              <a:t>使用例</a:t>
            </a:r>
            <a:endParaRPr kumimoji="1"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/>
          </a:p>
          <a:p>
            <a:pPr lvl="1"/>
            <a:endParaRPr kumimoji="1" lang="en-US" altLang="ja-JP" dirty="0" smtClean="0"/>
          </a:p>
          <a:p>
            <a:pPr marL="457200" lvl="1" indent="0">
              <a:buNone/>
            </a:pPr>
            <a:endParaRPr lang="en-US" altLang="ja-JP" dirty="0" smtClean="0"/>
          </a:p>
          <a:p>
            <a:pPr lvl="1"/>
            <a:r>
              <a:rPr lang="en-US" altLang="ja-JP" dirty="0" err="1" smtClean="0"/>
              <a:t>i</a:t>
            </a:r>
            <a:r>
              <a:rPr lang="en-US" altLang="ja-JP" dirty="0" smtClean="0"/>
              <a:t> = 1, 2, …, 10 </a:t>
            </a:r>
            <a:r>
              <a:rPr lang="ja-JP" altLang="en-US" dirty="0" smtClean="0"/>
              <a:t>まで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の値を画面に表示</a:t>
            </a:r>
            <a:endParaRPr lang="en-US" altLang="ja-JP" dirty="0"/>
          </a:p>
          <a:p>
            <a:r>
              <a:rPr lang="ja-JP" altLang="en-US" dirty="0" smtClean="0"/>
              <a:t>文法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</a:t>
            </a:r>
            <a:endParaRPr kumimoji="1" lang="en-US" altLang="ja-JP" dirty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pPr lvl="2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87624" y="4797152"/>
            <a:ext cx="333136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do while( &lt;</a:t>
            </a:r>
            <a:r>
              <a:rPr kumimoji="1" lang="ja-JP" altLang="en-US" sz="2800" dirty="0" smtClean="0"/>
              <a:t>条件式</a:t>
            </a:r>
            <a:r>
              <a:rPr kumimoji="1" lang="en-US" altLang="ja-JP" sz="2800" dirty="0" smtClean="0"/>
              <a:t>&gt; )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 [</a:t>
            </a:r>
            <a:r>
              <a:rPr kumimoji="1" lang="ja-JP" altLang="en-US" sz="2800" dirty="0" smtClean="0"/>
              <a:t>実行文</a:t>
            </a:r>
            <a:r>
              <a:rPr lang="en-US" altLang="ja-JP" sz="2800" dirty="0"/>
              <a:t>]</a:t>
            </a:r>
            <a:endParaRPr kumimoji="1" lang="en-US" altLang="ja-JP" sz="2800" dirty="0"/>
          </a:p>
          <a:p>
            <a:r>
              <a:rPr lang="en-US" altLang="ja-JP" sz="2800" dirty="0" smtClean="0"/>
              <a:t>end do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7624" y="1902311"/>
            <a:ext cx="286488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err="1" smtClean="0"/>
              <a:t>i</a:t>
            </a:r>
            <a:r>
              <a:rPr kumimoji="1" lang="en-US" altLang="ja-JP" sz="2800" dirty="0" smtClean="0"/>
              <a:t> = 1</a:t>
            </a:r>
          </a:p>
          <a:p>
            <a:r>
              <a:rPr lang="en-US" altLang="ja-JP" sz="2800" dirty="0" smtClean="0"/>
              <a:t>do while(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&lt;= 10 )</a:t>
            </a:r>
          </a:p>
          <a:p>
            <a:r>
              <a:rPr kumimoji="1" lang="en-US" altLang="ja-JP" sz="2800" dirty="0" smtClean="0"/>
              <a:t>    write( 6, * ) </a:t>
            </a:r>
            <a:r>
              <a:rPr kumimoji="1" lang="en-US" altLang="ja-JP" sz="2800" dirty="0" err="1" smtClean="0"/>
              <a:t>i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=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+ 1</a:t>
            </a:r>
            <a:endParaRPr kumimoji="1" lang="en-US" altLang="ja-JP" sz="2800" dirty="0"/>
          </a:p>
          <a:p>
            <a:r>
              <a:rPr lang="en-US" altLang="ja-JP" sz="2800" dirty="0" smtClean="0"/>
              <a:t>end do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48064" y="5304983"/>
            <a:ext cx="3114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条件式が成り立つ間のみ実行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628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入出力</a:t>
            </a:r>
            <a:endParaRPr lang="en-US" altLang="ja-JP" dirty="0" smtClean="0"/>
          </a:p>
          <a:p>
            <a:r>
              <a:rPr lang="ja-JP" altLang="en-US" dirty="0"/>
              <a:t>条件分岐</a:t>
            </a:r>
          </a:p>
          <a:p>
            <a:r>
              <a:rPr kumimoji="1" lang="ja-JP" altLang="en-US" dirty="0" smtClean="0"/>
              <a:t>繰り返し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85411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実習を通して</a:t>
            </a:r>
            <a:r>
              <a:rPr kumimoji="1" lang="en-US" altLang="ja-JP" dirty="0" smtClean="0"/>
              <a:t>, </a:t>
            </a:r>
            <a:r>
              <a:rPr lang="ja-JP" altLang="en-US" dirty="0" smtClean="0"/>
              <a:t>入出力</a:t>
            </a:r>
            <a:r>
              <a:rPr lang="en-US" altLang="ja-JP" dirty="0" smtClean="0"/>
              <a:t>,</a:t>
            </a:r>
            <a:r>
              <a:rPr lang="ja-JP" altLang="en-US"/>
              <a:t> </a:t>
            </a:r>
            <a:r>
              <a:rPr lang="ja-JP" altLang="en-US" smtClean="0"/>
              <a:t>条件</a:t>
            </a:r>
            <a:r>
              <a:rPr lang="ja-JP" altLang="en-US" dirty="0" smtClean="0"/>
              <a:t>分岐や繰り返し</a:t>
            </a:r>
            <a:r>
              <a:rPr lang="ja-JP" altLang="en-US" dirty="0" smtClean="0"/>
              <a:t>に</a:t>
            </a:r>
            <a:r>
              <a:rPr lang="ja-JP" altLang="en-US" dirty="0" smtClean="0"/>
              <a:t>慣れましょう</a:t>
            </a:r>
            <a:r>
              <a:rPr lang="en-US" altLang="ja-JP" dirty="0" smtClean="0"/>
              <a:t>.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973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入出力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8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入出力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データ解析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数値計算等の処理では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データの入力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および結果の出力のために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画面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キーボード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ファイルからの</a:t>
            </a:r>
            <a:r>
              <a:rPr kumimoji="1" lang="en-US" altLang="ja-JP" dirty="0" smtClean="0"/>
              <a:t>/</a:t>
            </a:r>
            <a:r>
              <a:rPr kumimoji="1" lang="ja-JP" altLang="en-US" dirty="0" err="1" smtClean="0"/>
              <a:t>への</a:t>
            </a:r>
            <a:r>
              <a:rPr kumimoji="1" lang="ja-JP" altLang="en-US" dirty="0" smtClean="0"/>
              <a:t>入出力が必須である</a:t>
            </a:r>
            <a:r>
              <a:rPr kumimoji="1" lang="en-US" altLang="ja-JP" dirty="0" smtClean="0"/>
              <a:t>.</a:t>
            </a:r>
          </a:p>
          <a:p>
            <a:r>
              <a:rPr lang="ja-JP" altLang="en-US" dirty="0" smtClean="0"/>
              <a:t>これまでは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画面への出力として簡単な </a:t>
            </a:r>
            <a:r>
              <a:rPr lang="en-US" altLang="ja-JP" dirty="0" smtClean="0"/>
              <a:t>print </a:t>
            </a:r>
            <a:r>
              <a:rPr lang="ja-JP" altLang="en-US" dirty="0" smtClean="0"/>
              <a:t>文を用いてきたが</a:t>
            </a:r>
            <a:r>
              <a:rPr lang="en-US" altLang="ja-JP" dirty="0" smtClean="0"/>
              <a:t>, </a:t>
            </a:r>
            <a:r>
              <a:rPr lang="ja-JP" altLang="en-US" dirty="0" smtClean="0"/>
              <a:t>ここでは下のことを学ぶ</a:t>
            </a:r>
            <a:r>
              <a:rPr lang="en-US" altLang="ja-JP" dirty="0" smtClean="0"/>
              <a:t>.</a:t>
            </a:r>
          </a:p>
          <a:p>
            <a:pPr lvl="1"/>
            <a:r>
              <a:rPr kumimoji="1" lang="ja-JP" altLang="en-US" dirty="0" smtClean="0"/>
              <a:t>ファイル</a:t>
            </a:r>
            <a:r>
              <a:rPr lang="ja-JP" altLang="en-US" dirty="0" smtClean="0"/>
              <a:t>を開く</a:t>
            </a:r>
            <a:r>
              <a:rPr lang="en-US" altLang="ja-JP" dirty="0" smtClean="0"/>
              <a:t>/</a:t>
            </a:r>
            <a:r>
              <a:rPr lang="ja-JP" altLang="en-US" dirty="0" smtClean="0"/>
              <a:t>閉じる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画面やファイルへの出力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キーボードやファイルからの入力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65834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Fortran </a:t>
            </a:r>
            <a:r>
              <a:rPr lang="ja-JP" altLang="en-US" dirty="0" smtClean="0"/>
              <a:t>の入出力</a:t>
            </a:r>
            <a:r>
              <a:rPr lang="ja-JP" altLang="en-US" dirty="0"/>
              <a:t>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/>
              <a:t>read </a:t>
            </a:r>
            <a:r>
              <a:rPr lang="ja-JP" altLang="en-US" dirty="0"/>
              <a:t>文</a:t>
            </a:r>
            <a:endParaRPr lang="en-US" altLang="ja-JP" dirty="0"/>
          </a:p>
          <a:p>
            <a:pPr lvl="1"/>
            <a:r>
              <a:rPr lang="ja-JP" altLang="en-US" dirty="0"/>
              <a:t>キーボード</a:t>
            </a:r>
            <a:r>
              <a:rPr lang="ja-JP" altLang="en-US" dirty="0" smtClean="0"/>
              <a:t>や</a:t>
            </a:r>
            <a:r>
              <a:rPr lang="ja-JP" altLang="en-US" dirty="0"/>
              <a:t>ファイルからの入力に使用</a:t>
            </a:r>
            <a:endParaRPr lang="en-US" altLang="ja-JP" dirty="0"/>
          </a:p>
          <a:p>
            <a:pPr lvl="1"/>
            <a:r>
              <a:rPr lang="ja-JP" altLang="en-US" dirty="0"/>
              <a:t>例</a:t>
            </a:r>
            <a:endParaRPr lang="en-US" altLang="ja-JP" dirty="0"/>
          </a:p>
          <a:p>
            <a:pPr lvl="2"/>
            <a:r>
              <a:rPr lang="en-US" altLang="ja-JP" dirty="0"/>
              <a:t>read( 5, * ) line</a:t>
            </a:r>
            <a:endParaRPr lang="ja-JP" altLang="en-US" dirty="0"/>
          </a:p>
          <a:p>
            <a:r>
              <a:rPr lang="en-US" altLang="ja-JP" dirty="0" smtClean="0"/>
              <a:t>print </a:t>
            </a:r>
            <a:r>
              <a:rPr lang="ja-JP" altLang="en-US" dirty="0" smtClean="0"/>
              <a:t>文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画面への出力に使用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print *, “Hello world”</a:t>
            </a:r>
          </a:p>
          <a:p>
            <a:r>
              <a:rPr kumimoji="1" lang="en-US" altLang="ja-JP" dirty="0" smtClean="0"/>
              <a:t>write </a:t>
            </a:r>
            <a:r>
              <a:rPr kumimoji="1" lang="ja-JP" altLang="en-US" dirty="0" smtClean="0"/>
              <a:t>文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画面やファイルへの出力に使用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例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write( 6, * ) “Hello world”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2232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read </a:t>
            </a:r>
            <a:r>
              <a:rPr kumimoji="1"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ja-JP" altLang="en-US" dirty="0"/>
              <a:t>キーボード</a:t>
            </a:r>
            <a:r>
              <a:rPr lang="ja-JP" altLang="en-US" dirty="0" smtClean="0"/>
              <a:t>や</a:t>
            </a:r>
            <a:r>
              <a:rPr lang="ja-JP" altLang="en-US" dirty="0"/>
              <a:t>ファイルからの入力に</a:t>
            </a:r>
            <a:r>
              <a:rPr lang="ja-JP" altLang="en-US" dirty="0" smtClean="0"/>
              <a:t>使用</a:t>
            </a:r>
            <a:endParaRPr lang="en-US" altLang="ja-JP" dirty="0" smtClean="0"/>
          </a:p>
          <a:p>
            <a:r>
              <a:rPr lang="ja-JP" altLang="en-US" dirty="0" smtClean="0"/>
              <a:t>使用例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キーボード</a:t>
            </a:r>
            <a:r>
              <a:rPr lang="ja-JP" altLang="en-US" dirty="0">
                <a:solidFill>
                  <a:srgbClr val="FF0000"/>
                </a:solidFill>
              </a:rPr>
              <a:t>から</a:t>
            </a:r>
            <a:r>
              <a:rPr lang="ja-JP" altLang="en-US" dirty="0">
                <a:solidFill>
                  <a:srgbClr val="00B050"/>
                </a:solidFill>
              </a:rPr>
              <a:t>適当な書式で</a:t>
            </a:r>
            <a:r>
              <a:rPr lang="ja-JP" altLang="en-US" dirty="0"/>
              <a:t>値を読み込んで </a:t>
            </a:r>
            <a:r>
              <a:rPr lang="en-US" altLang="ja-JP" dirty="0"/>
              <a:t>line </a:t>
            </a:r>
            <a:r>
              <a:rPr lang="ja-JP" altLang="en-US" dirty="0" smtClean="0"/>
              <a:t>（変数）に</a:t>
            </a:r>
            <a:r>
              <a:rPr lang="ja-JP" altLang="en-US" dirty="0"/>
              <a:t>代入</a:t>
            </a:r>
            <a:endParaRPr lang="en-US" altLang="ja-JP" dirty="0"/>
          </a:p>
          <a:p>
            <a:r>
              <a:rPr lang="ja-JP" altLang="en-US" dirty="0" smtClean="0"/>
              <a:t>使用法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&lt;</a:t>
            </a:r>
            <a:r>
              <a:rPr lang="ja-JP" altLang="en-US" dirty="0" smtClean="0">
                <a:solidFill>
                  <a:srgbClr val="FF0000"/>
                </a:solidFill>
              </a:rPr>
              <a:t>装置番号</a:t>
            </a:r>
            <a:r>
              <a:rPr lang="en-US" altLang="ja-JP" dirty="0">
                <a:solidFill>
                  <a:srgbClr val="FF0000"/>
                </a:solidFill>
              </a:rPr>
              <a:t>&gt; 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2"/>
            <a:r>
              <a:rPr lang="ja-JP" altLang="en-US" dirty="0" smtClean="0"/>
              <a:t>入力先を指定する番号（自然数）</a:t>
            </a:r>
            <a:endParaRPr lang="en-US" altLang="ja-JP" dirty="0" smtClean="0"/>
          </a:p>
          <a:p>
            <a:pPr lvl="2"/>
            <a:r>
              <a:rPr lang="ja-JP" altLang="en-US" dirty="0"/>
              <a:t>例</a:t>
            </a:r>
            <a:endParaRPr lang="en-US" altLang="ja-JP" dirty="0" smtClean="0"/>
          </a:p>
          <a:p>
            <a:pPr lvl="3"/>
            <a:r>
              <a:rPr lang="en-US" altLang="ja-JP" dirty="0" smtClean="0"/>
              <a:t>5		: </a:t>
            </a:r>
            <a:r>
              <a:rPr lang="ja-JP" altLang="en-US" dirty="0" smtClean="0"/>
              <a:t>キーボードからの入力（決まっている番号）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その他</a:t>
            </a:r>
            <a:r>
              <a:rPr lang="en-US" altLang="ja-JP" dirty="0" smtClean="0"/>
              <a:t>	: </a:t>
            </a:r>
            <a:r>
              <a:rPr lang="ja-JP" altLang="en-US" dirty="0" smtClean="0"/>
              <a:t>ファイルからの入力に使用（</a:t>
            </a:r>
            <a:r>
              <a:rPr lang="en-US" altLang="ja-JP" dirty="0" smtClean="0"/>
              <a:t>5, 6 </a:t>
            </a:r>
            <a:r>
              <a:rPr lang="ja-JP" altLang="en-US" dirty="0" smtClean="0"/>
              <a:t>以外を推奨）</a:t>
            </a:r>
            <a:endParaRPr lang="en-US" altLang="ja-JP" dirty="0"/>
          </a:p>
          <a:p>
            <a:pPr lvl="1"/>
            <a:r>
              <a:rPr lang="en-US" altLang="ja-JP" dirty="0" smtClean="0">
                <a:solidFill>
                  <a:srgbClr val="00B050"/>
                </a:solidFill>
              </a:rPr>
              <a:t>&lt;</a:t>
            </a:r>
            <a:r>
              <a:rPr lang="ja-JP" altLang="en-US" dirty="0" smtClean="0">
                <a:solidFill>
                  <a:srgbClr val="00B050"/>
                </a:solidFill>
              </a:rPr>
              <a:t>書式</a:t>
            </a:r>
            <a:r>
              <a:rPr lang="en-US" altLang="ja-JP" dirty="0" smtClean="0">
                <a:solidFill>
                  <a:srgbClr val="00B050"/>
                </a:solidFill>
              </a:rPr>
              <a:t>&gt;</a:t>
            </a:r>
          </a:p>
          <a:p>
            <a:pPr lvl="2"/>
            <a:r>
              <a:rPr lang="ja-JP" altLang="en-US" dirty="0" smtClean="0"/>
              <a:t>入力される値の書式の指定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例</a:t>
            </a:r>
            <a:endParaRPr lang="en-US" altLang="ja-JP" dirty="0" smtClean="0"/>
          </a:p>
          <a:p>
            <a:pPr lvl="3"/>
            <a:r>
              <a:rPr lang="en-US" altLang="ja-JP" dirty="0" smtClean="0"/>
              <a:t>*		: </a:t>
            </a:r>
            <a:r>
              <a:rPr lang="ja-JP" altLang="en-US" dirty="0" smtClean="0"/>
              <a:t>「適当」にやってくれる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21986" y="3356992"/>
            <a:ext cx="7510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read</a:t>
            </a:r>
            <a:r>
              <a:rPr lang="en-US" altLang="ja-JP" sz="2800" dirty="0"/>
              <a:t>( </a:t>
            </a:r>
            <a:r>
              <a:rPr lang="en-US" altLang="ja-JP" sz="2800" dirty="0">
                <a:solidFill>
                  <a:srgbClr val="FF0000"/>
                </a:solidFill>
              </a:rPr>
              <a:t>&lt;</a:t>
            </a:r>
            <a:r>
              <a:rPr lang="ja-JP" altLang="en-US" sz="2800" dirty="0">
                <a:solidFill>
                  <a:srgbClr val="FF0000"/>
                </a:solidFill>
              </a:rPr>
              <a:t>装置番号</a:t>
            </a:r>
            <a:r>
              <a:rPr lang="en-US" altLang="ja-JP" sz="2800" dirty="0">
                <a:solidFill>
                  <a:srgbClr val="FF0000"/>
                </a:solidFill>
              </a:rPr>
              <a:t>&gt;</a:t>
            </a:r>
            <a:r>
              <a:rPr lang="en-US" altLang="ja-JP" sz="2800" dirty="0"/>
              <a:t>, </a:t>
            </a:r>
            <a:r>
              <a:rPr lang="en-US" altLang="ja-JP" sz="2800" dirty="0">
                <a:solidFill>
                  <a:srgbClr val="00B050"/>
                </a:solidFill>
              </a:rPr>
              <a:t>&lt;</a:t>
            </a:r>
            <a:r>
              <a:rPr lang="ja-JP" altLang="en-US" sz="2800" dirty="0">
                <a:solidFill>
                  <a:srgbClr val="00B050"/>
                </a:solidFill>
              </a:rPr>
              <a:t>書式</a:t>
            </a:r>
            <a:r>
              <a:rPr lang="en-US" altLang="ja-JP" sz="2800" dirty="0">
                <a:solidFill>
                  <a:srgbClr val="00B050"/>
                </a:solidFill>
              </a:rPr>
              <a:t>&gt;</a:t>
            </a:r>
            <a:r>
              <a:rPr lang="en-US" altLang="ja-JP" sz="2800" dirty="0"/>
              <a:t>, … ) &lt;</a:t>
            </a:r>
            <a:r>
              <a:rPr lang="ja-JP" altLang="en-US" sz="2800" dirty="0"/>
              <a:t>入力される変数</a:t>
            </a:r>
            <a:r>
              <a:rPr lang="en-US" altLang="ja-JP" sz="2800" dirty="0" smtClean="0"/>
              <a:t>&gt;</a:t>
            </a:r>
            <a:endParaRPr lang="en-US" altLang="ja-JP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21986" y="2185700"/>
            <a:ext cx="2371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read</a:t>
            </a:r>
            <a:r>
              <a:rPr lang="en-US" altLang="ja-JP" sz="2800" dirty="0"/>
              <a:t>( </a:t>
            </a:r>
            <a:r>
              <a:rPr lang="en-US" altLang="ja-JP" sz="2800" dirty="0" smtClean="0">
                <a:solidFill>
                  <a:srgbClr val="FF0000"/>
                </a:solidFill>
              </a:rPr>
              <a:t>5</a:t>
            </a:r>
            <a:r>
              <a:rPr lang="en-US" altLang="ja-JP" sz="2800" dirty="0" smtClean="0"/>
              <a:t>, </a:t>
            </a:r>
            <a:r>
              <a:rPr lang="en-US" altLang="ja-JP" sz="2800" dirty="0" smtClean="0">
                <a:solidFill>
                  <a:srgbClr val="00B050"/>
                </a:solidFill>
              </a:rPr>
              <a:t>*</a:t>
            </a:r>
            <a:r>
              <a:rPr lang="en-US" altLang="ja-JP" sz="2800" dirty="0" smtClean="0"/>
              <a:t> ) line</a:t>
            </a:r>
            <a:endParaRPr lang="en-US" altLang="ja-JP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87624" y="6222271"/>
            <a:ext cx="7013458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ファイル名ではなく</a:t>
            </a:r>
            <a:r>
              <a:rPr lang="en-US" altLang="ja-JP" sz="2800" dirty="0" smtClean="0">
                <a:solidFill>
                  <a:srgbClr val="FF0000"/>
                </a:solidFill>
              </a:rPr>
              <a:t>, </a:t>
            </a:r>
            <a:r>
              <a:rPr lang="ja-JP" altLang="en-US" sz="2800" dirty="0" smtClean="0">
                <a:solidFill>
                  <a:srgbClr val="FF0000"/>
                </a:solidFill>
              </a:rPr>
              <a:t>装置番号で出力先を指定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8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print </a:t>
            </a:r>
            <a:r>
              <a:rPr kumimoji="1"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ja-JP" altLang="en-US" dirty="0" smtClean="0"/>
              <a:t>画面への出力に使用</a:t>
            </a:r>
            <a:endParaRPr lang="en-US" altLang="ja-JP" dirty="0" smtClean="0"/>
          </a:p>
          <a:p>
            <a:r>
              <a:rPr lang="ja-JP" altLang="en-US" dirty="0" smtClean="0"/>
              <a:t>使用例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r>
              <a:rPr lang="ja-JP" altLang="en-US" dirty="0">
                <a:solidFill>
                  <a:srgbClr val="FF0000"/>
                </a:solidFill>
              </a:rPr>
              <a:t>画面に</a:t>
            </a:r>
            <a:r>
              <a:rPr lang="ja-JP" altLang="en-US" dirty="0">
                <a:solidFill>
                  <a:srgbClr val="00B050"/>
                </a:solidFill>
              </a:rPr>
              <a:t>適当な書式で</a:t>
            </a:r>
            <a:r>
              <a:rPr lang="ja-JP" altLang="en-US" dirty="0"/>
              <a:t> </a:t>
            </a:r>
            <a:r>
              <a:rPr lang="en-US" altLang="ja-JP" dirty="0"/>
              <a:t>“Hello world” </a:t>
            </a:r>
            <a:r>
              <a:rPr lang="ja-JP" altLang="en-US" dirty="0"/>
              <a:t>を</a:t>
            </a:r>
            <a:r>
              <a:rPr lang="ja-JP" altLang="en-US" dirty="0" smtClean="0"/>
              <a:t>出力</a:t>
            </a:r>
            <a:endParaRPr lang="en-US" altLang="ja-JP" dirty="0" smtClean="0"/>
          </a:p>
          <a:p>
            <a:r>
              <a:rPr lang="ja-JP" altLang="en-US" dirty="0" smtClean="0"/>
              <a:t>使用法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00B050"/>
                </a:solidFill>
              </a:rPr>
              <a:t>&lt;</a:t>
            </a:r>
            <a:r>
              <a:rPr lang="ja-JP" altLang="en-US" dirty="0" smtClean="0">
                <a:solidFill>
                  <a:srgbClr val="00B050"/>
                </a:solidFill>
              </a:rPr>
              <a:t>書式</a:t>
            </a:r>
            <a:r>
              <a:rPr lang="en-US" altLang="ja-JP" dirty="0" smtClean="0">
                <a:solidFill>
                  <a:srgbClr val="00B050"/>
                </a:solidFill>
              </a:rPr>
              <a:t>&gt;</a:t>
            </a:r>
          </a:p>
          <a:p>
            <a:pPr lvl="2"/>
            <a:r>
              <a:rPr lang="ja-JP" altLang="en-US" dirty="0" smtClean="0"/>
              <a:t>出力される値の書式の指定</a:t>
            </a:r>
            <a:endParaRPr lang="en-US" altLang="ja-JP" dirty="0" smtClean="0"/>
          </a:p>
          <a:p>
            <a:pPr lvl="2"/>
            <a:r>
              <a:rPr lang="ja-JP" altLang="en-US" dirty="0"/>
              <a:t>例</a:t>
            </a:r>
            <a:endParaRPr lang="en-US" altLang="ja-JP" dirty="0" smtClean="0"/>
          </a:p>
          <a:p>
            <a:pPr lvl="3"/>
            <a:r>
              <a:rPr lang="en-US" altLang="ja-JP" dirty="0" smtClean="0"/>
              <a:t>*		: </a:t>
            </a:r>
            <a:r>
              <a:rPr lang="ja-JP" altLang="en-US" dirty="0" smtClean="0"/>
              <a:t>「適当」にやってくれる</a:t>
            </a:r>
            <a:endParaRPr lang="en-US" altLang="ja-JP" dirty="0" smtClean="0"/>
          </a:p>
          <a:p>
            <a:r>
              <a:rPr lang="ja-JP" altLang="en-US" dirty="0" smtClean="0"/>
              <a:t>備考</a:t>
            </a:r>
            <a:endParaRPr lang="en-US" altLang="ja-JP" dirty="0" smtClean="0"/>
          </a:p>
          <a:p>
            <a:pPr lvl="1"/>
            <a:r>
              <a:rPr lang="ja-JP" altLang="en-US" dirty="0"/>
              <a:t>画面</a:t>
            </a:r>
            <a:r>
              <a:rPr lang="ja-JP" altLang="en-US" dirty="0" smtClean="0"/>
              <a:t>の出力にしか使えない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write </a:t>
            </a:r>
            <a:r>
              <a:rPr lang="ja-JP" altLang="en-US" dirty="0" smtClean="0"/>
              <a:t>は画面とファイルの両方に出力できる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5616" y="3409836"/>
            <a:ext cx="5165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altLang="ja-JP" sz="2800" dirty="0"/>
              <a:t>print </a:t>
            </a:r>
            <a:r>
              <a:rPr lang="en-US" altLang="ja-JP" sz="2800" dirty="0">
                <a:solidFill>
                  <a:srgbClr val="00B050"/>
                </a:solidFill>
              </a:rPr>
              <a:t>&lt;</a:t>
            </a:r>
            <a:r>
              <a:rPr lang="ja-JP" altLang="en-US" sz="2800" dirty="0">
                <a:solidFill>
                  <a:srgbClr val="00B050"/>
                </a:solidFill>
              </a:rPr>
              <a:t>書式</a:t>
            </a:r>
            <a:r>
              <a:rPr lang="en-US" altLang="ja-JP" sz="2800" dirty="0">
                <a:solidFill>
                  <a:srgbClr val="00B050"/>
                </a:solidFill>
              </a:rPr>
              <a:t>&gt;</a:t>
            </a:r>
            <a:r>
              <a:rPr lang="en-US" altLang="ja-JP" sz="2800" dirty="0"/>
              <a:t>, &lt;</a:t>
            </a:r>
            <a:r>
              <a:rPr lang="ja-JP" altLang="en-US" sz="2800" dirty="0"/>
              <a:t>出力する値</a:t>
            </a:r>
            <a:r>
              <a:rPr lang="en-US" altLang="ja-JP" sz="2800" dirty="0"/>
              <a:t>/</a:t>
            </a:r>
            <a:r>
              <a:rPr lang="ja-JP" altLang="en-US" sz="2800" dirty="0"/>
              <a:t>変数</a:t>
            </a:r>
            <a:r>
              <a:rPr lang="en-US" altLang="ja-JP" sz="2800" dirty="0" smtClean="0"/>
              <a:t>&gt;</a:t>
            </a:r>
            <a:endParaRPr lang="en-US" altLang="ja-JP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15616" y="2185700"/>
            <a:ext cx="3295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altLang="ja-JP" sz="2800" dirty="0"/>
              <a:t>print </a:t>
            </a:r>
            <a:r>
              <a:rPr lang="en-US" altLang="ja-JP" sz="2800" dirty="0">
                <a:solidFill>
                  <a:srgbClr val="00B050"/>
                </a:solidFill>
              </a:rPr>
              <a:t>*</a:t>
            </a:r>
            <a:r>
              <a:rPr lang="en-US" altLang="ja-JP" sz="2800" dirty="0"/>
              <a:t>, “Hello world”</a:t>
            </a:r>
          </a:p>
        </p:txBody>
      </p:sp>
    </p:spTree>
    <p:extLst>
      <p:ext uri="{BB962C8B-B14F-4D97-AF65-F5344CB8AC3E}">
        <p14:creationId xmlns:p14="http://schemas.microsoft.com/office/powerpoint/2010/main" val="287701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write </a:t>
            </a:r>
            <a:r>
              <a:rPr kumimoji="1"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ja-JP" altLang="en-US" dirty="0" smtClean="0"/>
              <a:t>画面やファイルへの出力に使用</a:t>
            </a:r>
            <a:endParaRPr lang="en-US" altLang="ja-JP" dirty="0" smtClean="0"/>
          </a:p>
          <a:p>
            <a:r>
              <a:rPr lang="ja-JP" altLang="en-US" dirty="0" smtClean="0"/>
              <a:t>使</a:t>
            </a:r>
            <a:r>
              <a:rPr lang="ja-JP" altLang="en-US" dirty="0"/>
              <a:t>用</a:t>
            </a:r>
            <a:r>
              <a:rPr lang="ja-JP" altLang="en-US" dirty="0" smtClean="0"/>
              <a:t>例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r>
              <a:rPr lang="ja-JP" altLang="en-US" dirty="0">
                <a:solidFill>
                  <a:srgbClr val="FF0000"/>
                </a:solidFill>
              </a:rPr>
              <a:t>画面に</a:t>
            </a:r>
            <a:r>
              <a:rPr lang="ja-JP" altLang="en-US" dirty="0">
                <a:solidFill>
                  <a:srgbClr val="00B050"/>
                </a:solidFill>
              </a:rPr>
              <a:t>適当な書式で</a:t>
            </a:r>
            <a:r>
              <a:rPr lang="ja-JP" altLang="en-US" dirty="0"/>
              <a:t> </a:t>
            </a:r>
            <a:r>
              <a:rPr lang="en-US" altLang="ja-JP" dirty="0"/>
              <a:t>“Hello world” </a:t>
            </a:r>
            <a:r>
              <a:rPr lang="ja-JP" altLang="en-US" dirty="0"/>
              <a:t>を</a:t>
            </a:r>
            <a:r>
              <a:rPr lang="ja-JP" altLang="en-US" dirty="0" smtClean="0"/>
              <a:t>出力</a:t>
            </a:r>
            <a:endParaRPr lang="en-US" altLang="ja-JP" dirty="0"/>
          </a:p>
          <a:p>
            <a:r>
              <a:rPr lang="ja-JP" altLang="en-US" dirty="0"/>
              <a:t>使</a:t>
            </a:r>
            <a:r>
              <a:rPr lang="ja-JP" altLang="en-US" dirty="0" smtClean="0"/>
              <a:t>用法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&lt;</a:t>
            </a:r>
            <a:r>
              <a:rPr lang="ja-JP" altLang="en-US" dirty="0" smtClean="0">
                <a:solidFill>
                  <a:srgbClr val="FF0000"/>
                </a:solidFill>
              </a:rPr>
              <a:t>装置番号</a:t>
            </a:r>
            <a:r>
              <a:rPr lang="en-US" altLang="ja-JP" dirty="0" smtClean="0">
                <a:solidFill>
                  <a:srgbClr val="FF0000"/>
                </a:solidFill>
              </a:rPr>
              <a:t>&gt;</a:t>
            </a:r>
          </a:p>
          <a:p>
            <a:pPr lvl="2"/>
            <a:r>
              <a:rPr lang="ja-JP" altLang="en-US" dirty="0" smtClean="0"/>
              <a:t>入力先を指定する番号（自然数）</a:t>
            </a:r>
            <a:endParaRPr lang="en-US" altLang="ja-JP" dirty="0" smtClean="0"/>
          </a:p>
          <a:p>
            <a:pPr lvl="2"/>
            <a:r>
              <a:rPr lang="ja-JP" altLang="en-US" dirty="0"/>
              <a:t>例</a:t>
            </a:r>
            <a:endParaRPr lang="en-US" altLang="ja-JP" dirty="0" smtClean="0"/>
          </a:p>
          <a:p>
            <a:pPr lvl="3"/>
            <a:r>
              <a:rPr lang="en-US" altLang="ja-JP" dirty="0"/>
              <a:t>6</a:t>
            </a:r>
            <a:r>
              <a:rPr lang="en-US" altLang="ja-JP" dirty="0" smtClean="0"/>
              <a:t>		: </a:t>
            </a:r>
            <a:r>
              <a:rPr lang="ja-JP" altLang="en-US" dirty="0" smtClean="0"/>
              <a:t>画面への入力（決まっている番号）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その他</a:t>
            </a:r>
            <a:r>
              <a:rPr lang="en-US" altLang="ja-JP" dirty="0" smtClean="0"/>
              <a:t>	: </a:t>
            </a:r>
            <a:r>
              <a:rPr lang="ja-JP" altLang="en-US" dirty="0" smtClean="0"/>
              <a:t>ファイルへの出力に使用（</a:t>
            </a:r>
            <a:r>
              <a:rPr lang="en-US" altLang="ja-JP" dirty="0" smtClean="0"/>
              <a:t>5, 6 </a:t>
            </a:r>
            <a:r>
              <a:rPr lang="ja-JP" altLang="en-US" dirty="0" smtClean="0"/>
              <a:t>以外を推奨）</a:t>
            </a:r>
            <a:endParaRPr lang="en-US" altLang="ja-JP" dirty="0"/>
          </a:p>
          <a:p>
            <a:pPr lvl="1"/>
            <a:r>
              <a:rPr lang="en-US" altLang="ja-JP" dirty="0" smtClean="0">
                <a:solidFill>
                  <a:srgbClr val="00B050"/>
                </a:solidFill>
              </a:rPr>
              <a:t>&lt;</a:t>
            </a:r>
            <a:r>
              <a:rPr lang="ja-JP" altLang="en-US" dirty="0" smtClean="0">
                <a:solidFill>
                  <a:srgbClr val="00B050"/>
                </a:solidFill>
              </a:rPr>
              <a:t>書式</a:t>
            </a:r>
            <a:r>
              <a:rPr lang="en-US" altLang="ja-JP" dirty="0" smtClean="0">
                <a:solidFill>
                  <a:srgbClr val="00B050"/>
                </a:solidFill>
              </a:rPr>
              <a:t>&gt;</a:t>
            </a:r>
          </a:p>
          <a:p>
            <a:pPr lvl="2"/>
            <a:r>
              <a:rPr lang="ja-JP" altLang="en-US" dirty="0" smtClean="0"/>
              <a:t>出力する値の書式の指定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例</a:t>
            </a:r>
            <a:endParaRPr lang="en-US" altLang="ja-JP" dirty="0" smtClean="0"/>
          </a:p>
          <a:p>
            <a:pPr lvl="3"/>
            <a:r>
              <a:rPr lang="en-US" altLang="ja-JP" dirty="0" smtClean="0"/>
              <a:t>*		: </a:t>
            </a:r>
            <a:r>
              <a:rPr lang="ja-JP" altLang="en-US" dirty="0" smtClean="0"/>
              <a:t>「適当」にやってくれる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71600" y="3339961"/>
            <a:ext cx="7817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write</a:t>
            </a:r>
            <a:r>
              <a:rPr lang="en-US" altLang="ja-JP" sz="2800" dirty="0"/>
              <a:t>( </a:t>
            </a:r>
            <a:r>
              <a:rPr lang="en-US" altLang="ja-JP" sz="2800" dirty="0">
                <a:solidFill>
                  <a:srgbClr val="FF0000"/>
                </a:solidFill>
              </a:rPr>
              <a:t>&lt;</a:t>
            </a:r>
            <a:r>
              <a:rPr lang="ja-JP" altLang="en-US" sz="2800" dirty="0">
                <a:solidFill>
                  <a:srgbClr val="FF0000"/>
                </a:solidFill>
              </a:rPr>
              <a:t>装置番号</a:t>
            </a:r>
            <a:r>
              <a:rPr lang="en-US" altLang="ja-JP" sz="2800" dirty="0">
                <a:solidFill>
                  <a:srgbClr val="FF0000"/>
                </a:solidFill>
              </a:rPr>
              <a:t>&gt;</a:t>
            </a:r>
            <a:r>
              <a:rPr lang="en-US" altLang="ja-JP" sz="2800" dirty="0"/>
              <a:t>, </a:t>
            </a:r>
            <a:r>
              <a:rPr lang="en-US" altLang="ja-JP" sz="2800" dirty="0">
                <a:solidFill>
                  <a:srgbClr val="00B050"/>
                </a:solidFill>
              </a:rPr>
              <a:t>&lt;</a:t>
            </a:r>
            <a:r>
              <a:rPr lang="ja-JP" altLang="en-US" sz="2800" dirty="0">
                <a:solidFill>
                  <a:srgbClr val="00B050"/>
                </a:solidFill>
              </a:rPr>
              <a:t>書式</a:t>
            </a:r>
            <a:r>
              <a:rPr lang="en-US" altLang="ja-JP" sz="2800" dirty="0">
                <a:solidFill>
                  <a:srgbClr val="00B050"/>
                </a:solidFill>
              </a:rPr>
              <a:t>&gt;</a:t>
            </a:r>
            <a:r>
              <a:rPr lang="en-US" altLang="ja-JP" sz="2800" dirty="0"/>
              <a:t>, … ) &lt;</a:t>
            </a:r>
            <a:r>
              <a:rPr lang="ja-JP" altLang="en-US" sz="2800" dirty="0"/>
              <a:t>出力する値</a:t>
            </a:r>
            <a:r>
              <a:rPr lang="en-US" altLang="ja-JP" sz="2800" dirty="0"/>
              <a:t>/</a:t>
            </a:r>
            <a:r>
              <a:rPr lang="ja-JP" altLang="en-US" sz="2800" dirty="0"/>
              <a:t>変数</a:t>
            </a:r>
            <a:r>
              <a:rPr lang="en-US" altLang="ja-JP" sz="2800" dirty="0" smtClean="0"/>
              <a:t>&gt;</a:t>
            </a:r>
            <a:endParaRPr lang="en-US" altLang="ja-JP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1600" y="2197413"/>
            <a:ext cx="3915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write( </a:t>
            </a:r>
            <a:r>
              <a:rPr lang="en-US" altLang="ja-JP" sz="2800" dirty="0">
                <a:solidFill>
                  <a:srgbClr val="FF0000"/>
                </a:solidFill>
              </a:rPr>
              <a:t>6</a:t>
            </a:r>
            <a:r>
              <a:rPr lang="en-US" altLang="ja-JP" sz="2800" dirty="0"/>
              <a:t>, </a:t>
            </a:r>
            <a:r>
              <a:rPr lang="en-US" altLang="ja-JP" sz="2800" dirty="0">
                <a:solidFill>
                  <a:srgbClr val="00B050"/>
                </a:solidFill>
              </a:rPr>
              <a:t>*</a:t>
            </a:r>
            <a:r>
              <a:rPr lang="en-US" altLang="ja-JP" sz="2800" dirty="0"/>
              <a:t> ) “Hello world”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6222271"/>
            <a:ext cx="7013458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ファイル名ではなく</a:t>
            </a:r>
            <a:r>
              <a:rPr lang="en-US" altLang="ja-JP" sz="2800" dirty="0" smtClean="0">
                <a:solidFill>
                  <a:srgbClr val="FF0000"/>
                </a:solidFill>
              </a:rPr>
              <a:t>, </a:t>
            </a:r>
            <a:r>
              <a:rPr lang="ja-JP" altLang="en-US" sz="2800" dirty="0" smtClean="0">
                <a:solidFill>
                  <a:srgbClr val="FF0000"/>
                </a:solidFill>
              </a:rPr>
              <a:t>装置番号で出力先を指定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35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ファイルからの入力</a:t>
            </a:r>
            <a:r>
              <a:rPr lang="en-US" altLang="ja-JP" dirty="0" smtClean="0"/>
              <a:t>/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出力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ファイルからの入力</a:t>
            </a:r>
            <a:r>
              <a:rPr lang="en-US" altLang="ja-JP" dirty="0" smtClean="0"/>
              <a:t>/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出力には下の手順が必要</a:t>
            </a:r>
            <a:endParaRPr kumimoji="1"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kumimoji="1" lang="ja-JP" altLang="en-US" dirty="0" smtClean="0"/>
              <a:t>ファイル</a:t>
            </a:r>
            <a:r>
              <a:rPr lang="ja-JP" altLang="en-US" dirty="0" smtClean="0"/>
              <a:t>を開く</a:t>
            </a:r>
            <a:endParaRPr lang="en-US" altLang="ja-JP" dirty="0" smtClean="0"/>
          </a:p>
          <a:p>
            <a:pPr marL="1200150" lvl="2" indent="-342900"/>
            <a:r>
              <a:rPr lang="en-US" altLang="ja-JP" dirty="0" smtClean="0"/>
              <a:t>open </a:t>
            </a:r>
            <a:r>
              <a:rPr lang="ja-JP" altLang="en-US" dirty="0" smtClean="0"/>
              <a:t>文</a:t>
            </a:r>
            <a:endParaRPr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kumimoji="1" lang="ja-JP" altLang="en-US" dirty="0" smtClean="0"/>
              <a:t>ファイルからの入力</a:t>
            </a:r>
            <a:r>
              <a:rPr kumimoji="1" lang="en-US" altLang="ja-JP" dirty="0" smtClean="0"/>
              <a:t>/</a:t>
            </a:r>
            <a:r>
              <a:rPr kumimoji="1" lang="ja-JP" altLang="en-US" dirty="0" err="1" smtClean="0"/>
              <a:t>への</a:t>
            </a:r>
            <a:r>
              <a:rPr kumimoji="1" lang="ja-JP" altLang="en-US" dirty="0" smtClean="0"/>
              <a:t>出力</a:t>
            </a:r>
            <a:endParaRPr kumimoji="1" lang="en-US" altLang="ja-JP" dirty="0" smtClean="0"/>
          </a:p>
          <a:p>
            <a:pPr marL="1200150" lvl="2" indent="-342900"/>
            <a:r>
              <a:rPr kumimoji="1" lang="en-US" altLang="ja-JP" dirty="0" smtClean="0"/>
              <a:t>read/write </a:t>
            </a:r>
            <a:r>
              <a:rPr kumimoji="1" lang="ja-JP" altLang="en-US" dirty="0" smtClean="0"/>
              <a:t>文</a:t>
            </a:r>
            <a:endParaRPr kumimoji="1"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/>
              <a:t>ファイル</a:t>
            </a:r>
            <a:r>
              <a:rPr lang="ja-JP" altLang="en-US" dirty="0" smtClean="0"/>
              <a:t>を閉じる</a:t>
            </a:r>
            <a:endParaRPr lang="en-US" altLang="ja-JP" dirty="0" smtClean="0"/>
          </a:p>
          <a:p>
            <a:pPr marL="1200150" lvl="2" indent="-342900"/>
            <a:r>
              <a:rPr lang="en-US" altLang="ja-JP" dirty="0" smtClean="0"/>
              <a:t>close </a:t>
            </a:r>
            <a:r>
              <a:rPr lang="ja-JP" altLang="en-US" dirty="0" smtClean="0"/>
              <a:t>文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49985" y="1700808"/>
            <a:ext cx="445057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program </a:t>
            </a:r>
            <a:r>
              <a:rPr kumimoji="1" lang="en-US" altLang="ja-JP" dirty="0" err="1" smtClean="0"/>
              <a:t>testIO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…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  open( 50, file=‘input.txt’, status=‘unknown’ )</a:t>
            </a:r>
          </a:p>
          <a:p>
            <a:r>
              <a:rPr lang="en-US" altLang="ja-JP" dirty="0" smtClean="0"/>
              <a:t>  …</a:t>
            </a:r>
          </a:p>
          <a:p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read/write </a:t>
            </a:r>
            <a:r>
              <a:rPr lang="ja-JP" altLang="en-US" dirty="0" smtClean="0"/>
              <a:t>文など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  …</a:t>
            </a:r>
          </a:p>
          <a:p>
            <a:r>
              <a:rPr lang="en-US" altLang="ja-JP" dirty="0" smtClean="0"/>
              <a:t>  close( 50 )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  …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 smtClean="0"/>
              <a:t>end program </a:t>
            </a:r>
            <a:r>
              <a:rPr kumimoji="1" lang="en-US" altLang="ja-JP" dirty="0" err="1" smtClean="0"/>
              <a:t>testIO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9724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4537</TotalTime>
  <Words>1074</Words>
  <Application>Microsoft Office PowerPoint</Application>
  <PresentationFormat>画面に合わせる (4:3)</PresentationFormat>
  <Paragraphs>261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4" baseType="lpstr">
      <vt:lpstr>ＭＳ Ｐゴシック</vt:lpstr>
      <vt:lpstr>Arial</vt:lpstr>
      <vt:lpstr>Calibri</vt:lpstr>
      <vt:lpstr>Office ​​テーマ</vt:lpstr>
      <vt:lpstr>Fortran 入門</vt:lpstr>
      <vt:lpstr>目次</vt:lpstr>
      <vt:lpstr>入出力</vt:lpstr>
      <vt:lpstr>入出力</vt:lpstr>
      <vt:lpstr>Fortran の入出力文</vt:lpstr>
      <vt:lpstr>read 文</vt:lpstr>
      <vt:lpstr>print 文</vt:lpstr>
      <vt:lpstr>write 文</vt:lpstr>
      <vt:lpstr>ファイルからの入力/への出力</vt:lpstr>
      <vt:lpstr>open 文</vt:lpstr>
      <vt:lpstr>close 文</vt:lpstr>
      <vt:lpstr>条件分岐</vt:lpstr>
      <vt:lpstr>条件分岐</vt:lpstr>
      <vt:lpstr>Fortran での代表的な条件分岐 if 文</vt:lpstr>
      <vt:lpstr>比較演算子・論理演算子と使用例</vt:lpstr>
      <vt:lpstr>繰り返し</vt:lpstr>
      <vt:lpstr>繰り返し</vt:lpstr>
      <vt:lpstr>Fortran での繰り返し 1 do 文</vt:lpstr>
      <vt:lpstr>Fortran での繰り返し 2 do while 文</vt:lpstr>
      <vt:lpstr>実習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yot</dc:creator>
  <cp:lastModifiedBy>Takahashi Yoshiyuki</cp:lastModifiedBy>
  <cp:revision>601</cp:revision>
  <dcterms:created xsi:type="dcterms:W3CDTF">2016-08-28T08:31:45Z</dcterms:created>
  <dcterms:modified xsi:type="dcterms:W3CDTF">2021-07-16T01:09:41Z</dcterms:modified>
</cp:coreProperties>
</file>