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52" r:id="rId3"/>
    <p:sldId id="351" r:id="rId4"/>
    <p:sldId id="353" r:id="rId5"/>
    <p:sldId id="356" r:id="rId6"/>
    <p:sldId id="354" r:id="rId7"/>
    <p:sldId id="355" r:id="rId8"/>
    <p:sldId id="361" r:id="rId9"/>
    <p:sldId id="360" r:id="rId10"/>
    <p:sldId id="362" r:id="rId11"/>
    <p:sldId id="357" r:id="rId12"/>
    <p:sldId id="358" r:id="rId1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208" y="56"/>
      </p:cViewPr>
      <p:guideLst>
        <p:guide orient="horz" pos="2160"/>
        <p:guide pos="2880"/>
      </p:guideLst>
    </p:cSldViewPr>
  </p:slideViewPr>
  <p:notesTextViewPr>
    <p:cViewPr>
      <p:scale>
        <a:sx n="3" d="2"/>
        <a:sy n="3" d="2"/>
      </p:scale>
      <p:origin x="0" y="0"/>
    </p:cViewPr>
  </p:notesTextViewPr>
  <p:sorterViewPr>
    <p:cViewPr varScale="1">
      <p:scale>
        <a:sx n="1" d="1"/>
        <a:sy n="1" d="1"/>
      </p:scale>
      <p:origin x="0" y="-10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6791680-4148-4FDA-B4F6-971382BD9649}" type="datetimeFigureOut">
              <a:rPr kumimoji="1" lang="ja-JP" altLang="en-US" smtClean="0"/>
              <a:t>2020/8/17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316638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6791680-4148-4FDA-B4F6-971382BD9649}" type="datetimeFigureOut">
              <a:rPr kumimoji="1" lang="ja-JP" altLang="en-US" smtClean="0"/>
              <a:t>2020/8/17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3353274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6791680-4148-4FDA-B4F6-971382BD9649}" type="datetimeFigureOut">
              <a:rPr kumimoji="1" lang="ja-JP" altLang="en-US" smtClean="0"/>
              <a:t>2020/8/17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10420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6791680-4148-4FDA-B4F6-971382BD9649}" type="datetimeFigureOut">
              <a:rPr kumimoji="1" lang="ja-JP" altLang="en-US" smtClean="0"/>
              <a:t>2020/8/17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3069308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6791680-4148-4FDA-B4F6-971382BD9649}" type="datetimeFigureOut">
              <a:rPr kumimoji="1" lang="ja-JP" altLang="en-US" smtClean="0"/>
              <a:t>2020/8/17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4252427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6791680-4148-4FDA-B4F6-971382BD9649}" type="datetimeFigureOut">
              <a:rPr kumimoji="1" lang="ja-JP" altLang="en-US" smtClean="0"/>
              <a:t>2020/8/17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680391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6791680-4148-4FDA-B4F6-971382BD9649}" type="datetimeFigureOut">
              <a:rPr kumimoji="1" lang="ja-JP" altLang="en-US" smtClean="0"/>
              <a:t>2020/8/17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225984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6791680-4148-4FDA-B4F6-971382BD9649}" type="datetimeFigureOut">
              <a:rPr kumimoji="1" lang="ja-JP" altLang="en-US" smtClean="0"/>
              <a:t>2020/8/17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252089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6791680-4148-4FDA-B4F6-971382BD9649}" type="datetimeFigureOut">
              <a:rPr kumimoji="1" lang="ja-JP" altLang="en-US" smtClean="0"/>
              <a:t>2020/8/17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2913453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6791680-4148-4FDA-B4F6-971382BD9649}" type="datetimeFigureOut">
              <a:rPr kumimoji="1" lang="ja-JP" altLang="en-US" smtClean="0"/>
              <a:t>2020/8/17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1860856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6791680-4148-4FDA-B4F6-971382BD9649}" type="datetimeFigureOut">
              <a:rPr kumimoji="1" lang="ja-JP" altLang="en-US" smtClean="0"/>
              <a:t>2020/8/17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1260576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791680-4148-4FDA-B4F6-971382BD9649}" type="datetimeFigureOut">
              <a:rPr kumimoji="1" lang="ja-JP" altLang="en-US" smtClean="0"/>
              <a:t>2020/8/17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1167111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Fortran </a:t>
            </a:r>
            <a:r>
              <a:rPr lang="ja-JP" altLang="en-US" dirty="0" smtClean="0"/>
              <a:t>入門</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3027047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コンパイル（＆リンク）方法２</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下のようにすることで</a:t>
            </a:r>
            <a:r>
              <a:rPr lang="en-US" altLang="ja-JP" dirty="0" smtClean="0"/>
              <a:t>, </a:t>
            </a:r>
            <a:r>
              <a:rPr lang="ja-JP" altLang="en-US" dirty="0" smtClean="0"/>
              <a:t>実行ファイル名を指定する</a:t>
            </a:r>
            <a:r>
              <a:rPr lang="ja-JP" altLang="en-US" dirty="0"/>
              <a:t>こと</a:t>
            </a:r>
            <a:r>
              <a:rPr lang="ja-JP" altLang="en-US" dirty="0" smtClean="0"/>
              <a:t>が</a:t>
            </a:r>
            <a:r>
              <a:rPr lang="ja-JP" altLang="en-US" dirty="0"/>
              <a:t>できる（ここでは </a:t>
            </a:r>
            <a:r>
              <a:rPr lang="en-US" altLang="ja-JP" dirty="0"/>
              <a:t>hello</a:t>
            </a:r>
            <a:r>
              <a:rPr lang="ja-JP" altLang="en-US" dirty="0"/>
              <a:t>）</a:t>
            </a:r>
            <a:r>
              <a:rPr lang="en-US" altLang="ja-JP" dirty="0" smtClean="0"/>
              <a:t>.</a:t>
            </a:r>
          </a:p>
        </p:txBody>
      </p:sp>
      <p:sp>
        <p:nvSpPr>
          <p:cNvPr id="4" name="テキスト ボックス 3"/>
          <p:cNvSpPr txBox="1"/>
          <p:nvPr/>
        </p:nvSpPr>
        <p:spPr>
          <a:xfrm>
            <a:off x="3683466" y="4170487"/>
            <a:ext cx="4739182" cy="1200329"/>
          </a:xfrm>
          <a:prstGeom prst="rect">
            <a:avLst/>
          </a:prstGeom>
          <a:noFill/>
        </p:spPr>
        <p:txBody>
          <a:bodyPr wrap="none" rtlCol="0">
            <a:spAutoFit/>
          </a:bodyPr>
          <a:lstStyle/>
          <a:p>
            <a:r>
              <a:rPr kumimoji="1" lang="ja-JP" altLang="en-US" sz="2400" dirty="0" smtClean="0">
                <a:solidFill>
                  <a:srgbClr val="FF0000"/>
                </a:solidFill>
              </a:rPr>
              <a:t>ここで</a:t>
            </a:r>
            <a:r>
              <a:rPr kumimoji="1" lang="en-US" altLang="ja-JP" sz="2400" dirty="0" smtClean="0">
                <a:solidFill>
                  <a:srgbClr val="FF0000"/>
                </a:solidFill>
              </a:rPr>
              <a:t>, </a:t>
            </a:r>
            <a:r>
              <a:rPr lang="ja-JP" altLang="en-US" sz="2400" dirty="0" smtClean="0">
                <a:solidFill>
                  <a:srgbClr val="FF0000"/>
                </a:solidFill>
              </a:rPr>
              <a:t>実行</a:t>
            </a:r>
            <a:r>
              <a:rPr lang="ja-JP" altLang="en-US" sz="2400" dirty="0">
                <a:solidFill>
                  <a:srgbClr val="FF0000"/>
                </a:solidFill>
              </a:rPr>
              <a:t>ファイル名 </a:t>
            </a:r>
            <a:r>
              <a:rPr lang="en-US" altLang="ja-JP" sz="2400" dirty="0">
                <a:solidFill>
                  <a:srgbClr val="FF0000"/>
                </a:solidFill>
              </a:rPr>
              <a:t>(hello</a:t>
            </a:r>
            <a:r>
              <a:rPr lang="en-US" altLang="ja-JP" sz="2400" dirty="0" smtClean="0">
                <a:solidFill>
                  <a:srgbClr val="FF0000"/>
                </a:solidFill>
              </a:rPr>
              <a:t>) </a:t>
            </a:r>
            <a:r>
              <a:rPr lang="ja-JP" altLang="en-US" sz="2400" dirty="0" smtClean="0">
                <a:solidFill>
                  <a:srgbClr val="FF0000"/>
                </a:solidFill>
              </a:rPr>
              <a:t>は</a:t>
            </a:r>
            <a:r>
              <a:rPr lang="en-US" altLang="ja-JP" sz="2400" dirty="0" smtClean="0">
                <a:solidFill>
                  <a:srgbClr val="FF0000"/>
                </a:solidFill>
              </a:rPr>
              <a:t>, </a:t>
            </a:r>
          </a:p>
          <a:p>
            <a:r>
              <a:rPr kumimoji="1" lang="ja-JP" altLang="en-US" sz="2400" dirty="0" smtClean="0">
                <a:solidFill>
                  <a:srgbClr val="FF0000"/>
                </a:solidFill>
              </a:rPr>
              <a:t>プログラム名 </a:t>
            </a:r>
            <a:r>
              <a:rPr kumimoji="1" lang="en-US" altLang="ja-JP" sz="2400" dirty="0" smtClean="0">
                <a:solidFill>
                  <a:srgbClr val="FF0000"/>
                </a:solidFill>
              </a:rPr>
              <a:t>(</a:t>
            </a:r>
            <a:r>
              <a:rPr lang="en-US" altLang="ja-JP" sz="2400" dirty="0" smtClean="0">
                <a:solidFill>
                  <a:srgbClr val="FF0000"/>
                </a:solidFill>
              </a:rPr>
              <a:t>hello.f90) </a:t>
            </a:r>
            <a:r>
              <a:rPr lang="ja-JP" altLang="en-US" sz="2400" dirty="0" smtClean="0">
                <a:solidFill>
                  <a:srgbClr val="FF0000"/>
                </a:solidFill>
              </a:rPr>
              <a:t>と</a:t>
            </a:r>
            <a:r>
              <a:rPr kumimoji="1" lang="ja-JP" altLang="en-US" sz="2400" dirty="0" smtClean="0">
                <a:solidFill>
                  <a:srgbClr val="FF0000"/>
                </a:solidFill>
              </a:rPr>
              <a:t>は完全に</a:t>
            </a:r>
            <a:endParaRPr kumimoji="1" lang="en-US" altLang="ja-JP" sz="2400" dirty="0" smtClean="0">
              <a:solidFill>
                <a:srgbClr val="FF0000"/>
              </a:solidFill>
            </a:endParaRPr>
          </a:p>
          <a:p>
            <a:r>
              <a:rPr kumimoji="1" lang="ja-JP" altLang="en-US" sz="2400" dirty="0" smtClean="0">
                <a:solidFill>
                  <a:srgbClr val="FF0000"/>
                </a:solidFill>
              </a:rPr>
              <a:t>無関係に選ぶことができる</a:t>
            </a:r>
            <a:r>
              <a:rPr kumimoji="1" lang="en-US" altLang="ja-JP" sz="2400" dirty="0" smtClean="0">
                <a:solidFill>
                  <a:srgbClr val="FF0000"/>
                </a:solidFill>
              </a:rPr>
              <a:t>.</a:t>
            </a:r>
            <a:endParaRPr kumimoji="1" lang="ja-JP" altLang="en-US" sz="2400" dirty="0">
              <a:solidFill>
                <a:srgbClr val="FF0000"/>
              </a:solidFill>
            </a:endParaRPr>
          </a:p>
        </p:txBody>
      </p:sp>
      <p:sp>
        <p:nvSpPr>
          <p:cNvPr id="6" name="テキスト ボックス 5"/>
          <p:cNvSpPr txBox="1"/>
          <p:nvPr/>
        </p:nvSpPr>
        <p:spPr>
          <a:xfrm>
            <a:off x="1763688" y="2909074"/>
            <a:ext cx="4243982" cy="954107"/>
          </a:xfrm>
          <a:prstGeom prst="rect">
            <a:avLst/>
          </a:prstGeom>
          <a:noFill/>
          <a:ln>
            <a:solidFill>
              <a:schemeClr val="tx1"/>
            </a:solidFill>
          </a:ln>
        </p:spPr>
        <p:txBody>
          <a:bodyPr wrap="none" rtlCol="0">
            <a:spAutoFit/>
          </a:bodyPr>
          <a:lstStyle/>
          <a:p>
            <a:r>
              <a:rPr lang="en-US" altLang="ja-JP" sz="2800" dirty="0"/>
              <a:t>$ </a:t>
            </a:r>
            <a:r>
              <a:rPr lang="en-US" altLang="ja-JP" sz="2800" dirty="0" err="1"/>
              <a:t>gfortran</a:t>
            </a:r>
            <a:r>
              <a:rPr lang="en-US" altLang="ja-JP" sz="2800" dirty="0"/>
              <a:t> –o hello </a:t>
            </a:r>
            <a:r>
              <a:rPr lang="en-US" altLang="ja-JP" sz="2800" dirty="0" smtClean="0"/>
              <a:t>hello.f90</a:t>
            </a:r>
          </a:p>
          <a:p>
            <a:r>
              <a:rPr lang="en-US" altLang="ja-JP" sz="2800" dirty="0" smtClean="0"/>
              <a:t>$ </a:t>
            </a:r>
            <a:r>
              <a:rPr lang="en-US" altLang="ja-JP" sz="2800" dirty="0"/>
              <a:t>./hello</a:t>
            </a:r>
            <a:r>
              <a:rPr lang="en-US" altLang="ja-JP" sz="2800" dirty="0" smtClean="0"/>
              <a:t> </a:t>
            </a:r>
          </a:p>
        </p:txBody>
      </p:sp>
      <p:sp>
        <p:nvSpPr>
          <p:cNvPr id="5" name="右矢印 4"/>
          <p:cNvSpPr/>
          <p:nvPr/>
        </p:nvSpPr>
        <p:spPr>
          <a:xfrm rot="16200000">
            <a:off x="3935494" y="3537013"/>
            <a:ext cx="432048" cy="36004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394693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プログラム作成時のアドバイス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エラーメッセージを良く読む</a:t>
            </a:r>
            <a:r>
              <a:rPr kumimoji="1" lang="en-US" altLang="ja-JP" dirty="0" smtClean="0"/>
              <a:t>.</a:t>
            </a:r>
          </a:p>
          <a:p>
            <a:r>
              <a:rPr kumimoji="1" lang="ja-JP" altLang="en-US" dirty="0" smtClean="0"/>
              <a:t>間違える</a:t>
            </a:r>
            <a:r>
              <a:rPr lang="ja-JP" altLang="en-US" dirty="0" smtClean="0"/>
              <a:t>（エラーが出る）ことに慣れる</a:t>
            </a:r>
            <a:r>
              <a:rPr lang="en-US" altLang="ja-JP" dirty="0" smtClean="0"/>
              <a:t>.</a:t>
            </a:r>
          </a:p>
          <a:p>
            <a:pPr lvl="1"/>
            <a:r>
              <a:rPr lang="ja-JP" altLang="en-US" dirty="0" smtClean="0"/>
              <a:t>エラーが出るのは良くあることです</a:t>
            </a:r>
            <a:r>
              <a:rPr lang="en-US" altLang="ja-JP" dirty="0" smtClean="0"/>
              <a:t>.</a:t>
            </a:r>
          </a:p>
          <a:p>
            <a:pPr lvl="1"/>
            <a:r>
              <a:rPr lang="ja-JP" altLang="en-US" dirty="0" smtClean="0"/>
              <a:t>間違えたプログラムのエラーを一つずつなくしていくことが大切です</a:t>
            </a:r>
            <a:r>
              <a:rPr lang="en-US" altLang="ja-JP" dirty="0" smtClean="0"/>
              <a:t>.</a:t>
            </a:r>
          </a:p>
          <a:p>
            <a:pPr lvl="2"/>
            <a:r>
              <a:rPr kumimoji="1" lang="ja-JP" altLang="en-US" dirty="0" smtClean="0"/>
              <a:t>いずれエラーのないプログラムになります</a:t>
            </a:r>
            <a:r>
              <a:rPr kumimoji="1" lang="en-US" altLang="ja-JP" dirty="0" smtClean="0"/>
              <a:t>.</a:t>
            </a:r>
          </a:p>
          <a:p>
            <a:endParaRPr kumimoji="1" lang="ja-JP" altLang="en-US" dirty="0"/>
          </a:p>
        </p:txBody>
      </p:sp>
    </p:spTree>
    <p:extLst>
      <p:ext uri="{BB962C8B-B14F-4D97-AF65-F5344CB8AC3E}">
        <p14:creationId xmlns:p14="http://schemas.microsoft.com/office/powerpoint/2010/main" val="3948184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実習</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実習を通して</a:t>
            </a:r>
            <a:r>
              <a:rPr kumimoji="1" lang="en-US" altLang="ja-JP" dirty="0" smtClean="0"/>
              <a:t>, Fortran </a:t>
            </a:r>
            <a:r>
              <a:rPr lang="ja-JP" altLang="en-US" dirty="0" smtClean="0"/>
              <a:t>を使ってプログラミングを体験しましょう </a:t>
            </a:r>
            <a:r>
              <a:rPr lang="en-US" altLang="ja-JP" dirty="0" smtClean="0"/>
              <a:t>/ </a:t>
            </a:r>
            <a:r>
              <a:rPr lang="ja-JP" altLang="en-US" dirty="0" smtClean="0"/>
              <a:t>プログラミングに慣れましょう</a:t>
            </a:r>
            <a:r>
              <a:rPr lang="en-US" altLang="ja-JP" dirty="0" smtClean="0"/>
              <a:t>.</a:t>
            </a:r>
          </a:p>
          <a:p>
            <a:endParaRPr kumimoji="1" lang="ja-JP" altLang="en-US" dirty="0"/>
          </a:p>
        </p:txBody>
      </p:sp>
    </p:spTree>
    <p:extLst>
      <p:ext uri="{BB962C8B-B14F-4D97-AF65-F5344CB8AC3E}">
        <p14:creationId xmlns:p14="http://schemas.microsoft.com/office/powerpoint/2010/main" val="3180438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惑星学では様々な局面で</a:t>
            </a:r>
            <a:r>
              <a:rPr kumimoji="1" lang="en-US" altLang="ja-JP" dirty="0" smtClean="0"/>
              <a:t>, </a:t>
            </a:r>
            <a:r>
              <a:rPr kumimoji="1" lang="ja-JP" altLang="en-US" dirty="0" smtClean="0"/>
              <a:t>プログラムを使った計算を行う</a:t>
            </a:r>
            <a:r>
              <a:rPr kumimoji="1" lang="en-US" altLang="ja-JP" dirty="0" smtClean="0"/>
              <a:t>.</a:t>
            </a:r>
          </a:p>
          <a:p>
            <a:pPr lvl="1"/>
            <a:r>
              <a:rPr lang="ja-JP" altLang="en-US" dirty="0"/>
              <a:t>データ解析</a:t>
            </a:r>
            <a:r>
              <a:rPr lang="en-US" altLang="ja-JP" dirty="0" smtClean="0"/>
              <a:t>,</a:t>
            </a:r>
            <a:r>
              <a:rPr lang="ja-JP" altLang="en-US" dirty="0"/>
              <a:t> </a:t>
            </a:r>
            <a:r>
              <a:rPr kumimoji="1" lang="ja-JP" altLang="en-US" dirty="0" smtClean="0"/>
              <a:t>理論計算</a:t>
            </a:r>
            <a:r>
              <a:rPr kumimoji="1" lang="en-US" altLang="ja-JP" dirty="0" smtClean="0"/>
              <a:t>, </a:t>
            </a:r>
            <a:r>
              <a:rPr kumimoji="1" lang="ja-JP" altLang="en-US" dirty="0" smtClean="0"/>
              <a:t>数値実験 など</a:t>
            </a:r>
            <a:r>
              <a:rPr kumimoji="1" lang="en-US" altLang="ja-JP" dirty="0" smtClean="0"/>
              <a:t>.</a:t>
            </a:r>
          </a:p>
          <a:p>
            <a:r>
              <a:rPr kumimoji="1" lang="ja-JP" altLang="en-US" dirty="0" smtClean="0"/>
              <a:t>今後履修する実習でも</a:t>
            </a:r>
            <a:r>
              <a:rPr kumimoji="1" lang="en-US" altLang="ja-JP" dirty="0" smtClean="0"/>
              <a:t>, </a:t>
            </a:r>
            <a:r>
              <a:rPr kumimoji="1" lang="ja-JP" altLang="en-US" dirty="0" smtClean="0"/>
              <a:t>データ解析や数値計算を行う</a:t>
            </a:r>
            <a:r>
              <a:rPr lang="ja-JP" altLang="en-US" dirty="0" smtClean="0"/>
              <a:t>（学ぶ）</a:t>
            </a:r>
            <a:r>
              <a:rPr lang="ja-JP" altLang="en-US" dirty="0" err="1" smtClean="0"/>
              <a:t>だろう</a:t>
            </a:r>
            <a:r>
              <a:rPr lang="en-US" altLang="ja-JP" dirty="0" smtClean="0"/>
              <a:t>. </a:t>
            </a:r>
            <a:r>
              <a:rPr lang="ja-JP" altLang="en-US" dirty="0" smtClean="0"/>
              <a:t>さらに</a:t>
            </a:r>
            <a:r>
              <a:rPr lang="en-US" altLang="ja-JP" dirty="0" smtClean="0"/>
              <a:t>, </a:t>
            </a:r>
            <a:r>
              <a:rPr lang="ja-JP" altLang="en-US" dirty="0" smtClean="0"/>
              <a:t>卒業研究でも</a:t>
            </a:r>
            <a:r>
              <a:rPr lang="en-US" altLang="ja-JP" dirty="0" smtClean="0"/>
              <a:t>, </a:t>
            </a:r>
            <a:r>
              <a:rPr lang="ja-JP" altLang="en-US" dirty="0" smtClean="0"/>
              <a:t>選択したテーマに依っては</a:t>
            </a:r>
            <a:r>
              <a:rPr lang="en-US" altLang="ja-JP" dirty="0" smtClean="0"/>
              <a:t>, </a:t>
            </a:r>
            <a:r>
              <a:rPr lang="ja-JP" altLang="en-US" dirty="0" smtClean="0"/>
              <a:t>プログラムを自分で作成し</a:t>
            </a:r>
            <a:r>
              <a:rPr lang="en-US" altLang="ja-JP" dirty="0" smtClean="0"/>
              <a:t>, </a:t>
            </a:r>
            <a:r>
              <a:rPr lang="ja-JP" altLang="en-US" dirty="0" smtClean="0"/>
              <a:t>それによるデータ解析や数値実験を多数実施することになるだろう</a:t>
            </a:r>
            <a:r>
              <a:rPr lang="en-US" altLang="ja-JP" dirty="0" smtClean="0"/>
              <a:t>.</a:t>
            </a:r>
          </a:p>
          <a:p>
            <a:r>
              <a:rPr lang="ja-JP" altLang="en-US" dirty="0" smtClean="0"/>
              <a:t>ここでは</a:t>
            </a:r>
            <a:r>
              <a:rPr lang="en-US" altLang="ja-JP" dirty="0" smtClean="0"/>
              <a:t>, </a:t>
            </a:r>
            <a:r>
              <a:rPr lang="ja-JP" altLang="en-US" dirty="0" smtClean="0"/>
              <a:t>惑星学において良く使われるコンピュータ言語のひとつである </a:t>
            </a:r>
            <a:r>
              <a:rPr lang="en-US" altLang="ja-JP" dirty="0" smtClean="0"/>
              <a:t>Fortran </a:t>
            </a:r>
            <a:r>
              <a:rPr lang="ja-JP" altLang="en-US" dirty="0" smtClean="0"/>
              <a:t>を学ぶ</a:t>
            </a:r>
            <a:r>
              <a:rPr lang="en-US" altLang="ja-JP" dirty="0" smtClean="0"/>
              <a:t>.</a:t>
            </a:r>
          </a:p>
          <a:p>
            <a:endParaRPr kumimoji="1" lang="ja-JP" altLang="en-US" dirty="0"/>
          </a:p>
        </p:txBody>
      </p:sp>
    </p:spTree>
    <p:extLst>
      <p:ext uri="{BB962C8B-B14F-4D97-AF65-F5344CB8AC3E}">
        <p14:creationId xmlns:p14="http://schemas.microsoft.com/office/powerpoint/2010/main" val="4163636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Fortran</a:t>
            </a:r>
            <a:r>
              <a:rPr lang="ja-JP" altLang="en-US" dirty="0"/>
              <a:t> </a:t>
            </a:r>
            <a:r>
              <a:rPr lang="ja-JP" altLang="en-US" dirty="0" smtClean="0"/>
              <a:t>その１</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kumimoji="1" lang="en-US" altLang="ja-JP" dirty="0" smtClean="0"/>
              <a:t>Fortran</a:t>
            </a:r>
            <a:r>
              <a:rPr lang="ja-JP" altLang="en-US" dirty="0"/>
              <a:t> </a:t>
            </a:r>
            <a:r>
              <a:rPr lang="ja-JP" altLang="en-US" dirty="0" smtClean="0"/>
              <a:t>（フォートラン） </a:t>
            </a:r>
            <a:r>
              <a:rPr lang="en-US" altLang="ja-JP" dirty="0" smtClean="0"/>
              <a:t>= </a:t>
            </a:r>
            <a:r>
              <a:rPr lang="en-US" altLang="ja-JP" dirty="0" smtClean="0">
                <a:solidFill>
                  <a:srgbClr val="FF0000"/>
                </a:solidFill>
              </a:rPr>
              <a:t>For</a:t>
            </a:r>
            <a:r>
              <a:rPr lang="en-US" altLang="ja-JP" dirty="0" smtClean="0"/>
              <a:t>mula </a:t>
            </a:r>
            <a:r>
              <a:rPr lang="en-US" altLang="ja-JP" dirty="0" smtClean="0">
                <a:solidFill>
                  <a:srgbClr val="FF0000"/>
                </a:solidFill>
              </a:rPr>
              <a:t>tran</a:t>
            </a:r>
            <a:r>
              <a:rPr lang="en-US" altLang="ja-JP" dirty="0" smtClean="0"/>
              <a:t>slation</a:t>
            </a:r>
            <a:endParaRPr kumimoji="1" lang="en-US" altLang="ja-JP" dirty="0" smtClean="0"/>
          </a:p>
          <a:p>
            <a:r>
              <a:rPr lang="ja-JP" altLang="en-US" dirty="0" smtClean="0"/>
              <a:t>科学技術計算で良く使われるコンピュータ高級言語のひとつ</a:t>
            </a:r>
            <a:endParaRPr lang="en-US" altLang="ja-JP" dirty="0" smtClean="0"/>
          </a:p>
          <a:p>
            <a:pPr lvl="1"/>
            <a:r>
              <a:rPr lang="ja-JP" altLang="en-US" dirty="0" smtClean="0"/>
              <a:t>高級言語</a:t>
            </a:r>
            <a:endParaRPr lang="en-US" altLang="ja-JP" dirty="0" smtClean="0"/>
          </a:p>
          <a:p>
            <a:pPr lvl="2"/>
            <a:r>
              <a:rPr lang="ja-JP" altLang="en-US" dirty="0" smtClean="0"/>
              <a:t>（人間が）わかりやすい</a:t>
            </a:r>
            <a:endParaRPr lang="en-US" altLang="ja-JP" dirty="0" smtClean="0"/>
          </a:p>
          <a:p>
            <a:pPr lvl="3"/>
            <a:r>
              <a:rPr lang="ja-JP" altLang="en-US" dirty="0" smtClean="0"/>
              <a:t>ハードウェア（</a:t>
            </a:r>
            <a:r>
              <a:rPr lang="en-US" altLang="ja-JP" dirty="0" smtClean="0"/>
              <a:t>CPU </a:t>
            </a:r>
            <a:r>
              <a:rPr lang="ja-JP" altLang="en-US" dirty="0" smtClean="0"/>
              <a:t>やメモリ）の詳細を知らなくてよい</a:t>
            </a:r>
            <a:endParaRPr lang="en-US" altLang="ja-JP" dirty="0" smtClean="0"/>
          </a:p>
          <a:p>
            <a:pPr lvl="4"/>
            <a:r>
              <a:rPr lang="ja-JP" altLang="en-US" dirty="0"/>
              <a:t>値</a:t>
            </a:r>
            <a:r>
              <a:rPr lang="ja-JP" altLang="en-US" dirty="0" smtClean="0"/>
              <a:t>を保持するためのメモリ上の場所（アドレス）などを考えなくてよい</a:t>
            </a:r>
            <a:endParaRPr lang="en-US" altLang="ja-JP" dirty="0" smtClean="0"/>
          </a:p>
          <a:p>
            <a:pPr lvl="2"/>
            <a:r>
              <a:rPr lang="en-US" altLang="ja-JP" dirty="0" smtClean="0"/>
              <a:t>Fortran </a:t>
            </a:r>
            <a:r>
              <a:rPr lang="ja-JP" altLang="en-US" dirty="0" smtClean="0"/>
              <a:t>以外の高級言語</a:t>
            </a:r>
            <a:endParaRPr lang="en-US" altLang="ja-JP" dirty="0" smtClean="0"/>
          </a:p>
          <a:p>
            <a:pPr lvl="3"/>
            <a:r>
              <a:rPr lang="en-US" altLang="ja-JP" dirty="0" smtClean="0"/>
              <a:t> C, C++ </a:t>
            </a:r>
            <a:r>
              <a:rPr lang="ja-JP" altLang="en-US" dirty="0" smtClean="0"/>
              <a:t>など</a:t>
            </a:r>
            <a:r>
              <a:rPr lang="en-US" altLang="ja-JP" dirty="0" smtClean="0"/>
              <a:t>.</a:t>
            </a:r>
          </a:p>
          <a:p>
            <a:pPr lvl="4"/>
            <a:r>
              <a:rPr lang="ja-JP" altLang="en-US" dirty="0" smtClean="0"/>
              <a:t>なお</a:t>
            </a:r>
            <a:r>
              <a:rPr lang="en-US" altLang="ja-JP" dirty="0" smtClean="0"/>
              <a:t>, Unix </a:t>
            </a:r>
            <a:r>
              <a:rPr lang="ja-JP" altLang="en-US" dirty="0" smtClean="0"/>
              <a:t>は </a:t>
            </a:r>
            <a:r>
              <a:rPr lang="en-US" altLang="ja-JP" dirty="0" smtClean="0"/>
              <a:t>C </a:t>
            </a:r>
            <a:r>
              <a:rPr lang="ja-JP" altLang="en-US" dirty="0" smtClean="0"/>
              <a:t>言語で書かれている</a:t>
            </a:r>
            <a:r>
              <a:rPr lang="en-US" altLang="ja-JP" dirty="0" smtClean="0"/>
              <a:t>.</a:t>
            </a:r>
          </a:p>
          <a:p>
            <a:pPr lvl="1"/>
            <a:r>
              <a:rPr lang="ja-JP" altLang="en-US" dirty="0" smtClean="0"/>
              <a:t>低級言語</a:t>
            </a:r>
            <a:endParaRPr lang="en-US" altLang="ja-JP" dirty="0" smtClean="0"/>
          </a:p>
          <a:p>
            <a:pPr lvl="2"/>
            <a:r>
              <a:rPr lang="ja-JP" altLang="en-US" dirty="0" smtClean="0"/>
              <a:t>例えば</a:t>
            </a:r>
            <a:r>
              <a:rPr lang="en-US" altLang="ja-JP" dirty="0" smtClean="0"/>
              <a:t>, </a:t>
            </a:r>
            <a:r>
              <a:rPr lang="ja-JP" altLang="en-US" dirty="0" smtClean="0"/>
              <a:t>機械語</a:t>
            </a:r>
            <a:r>
              <a:rPr lang="en-US" altLang="ja-JP" dirty="0" smtClean="0"/>
              <a:t>, </a:t>
            </a:r>
            <a:r>
              <a:rPr lang="ja-JP" altLang="en-US" dirty="0" smtClean="0"/>
              <a:t>アセンブラ</a:t>
            </a:r>
            <a:endParaRPr lang="en-US" altLang="ja-JP" dirty="0" smtClean="0"/>
          </a:p>
          <a:p>
            <a:pPr lvl="2"/>
            <a:r>
              <a:rPr lang="ja-JP" altLang="en-US" dirty="0" smtClean="0"/>
              <a:t>コンピュータがわかりやすい（～人間が分かりにくい）</a:t>
            </a:r>
            <a:endParaRPr lang="en-US" altLang="ja-JP" dirty="0" smtClean="0"/>
          </a:p>
          <a:p>
            <a:pPr lvl="3"/>
            <a:r>
              <a:rPr lang="ja-JP" altLang="en-US" dirty="0" smtClean="0"/>
              <a:t>ハードウェアの動作に近い命令ができ</a:t>
            </a:r>
            <a:r>
              <a:rPr lang="ja-JP" altLang="en-US" dirty="0"/>
              <a:t>る</a:t>
            </a:r>
            <a:r>
              <a:rPr lang="en-US" altLang="ja-JP" dirty="0" smtClean="0"/>
              <a:t>/</a:t>
            </a:r>
            <a:r>
              <a:rPr lang="ja-JP" altLang="en-US" dirty="0" smtClean="0"/>
              <a:t>命令をしなければならない</a:t>
            </a:r>
            <a:endParaRPr lang="en-US" altLang="ja-JP" dirty="0" smtClean="0"/>
          </a:p>
          <a:p>
            <a:pPr lvl="1"/>
            <a:endParaRPr kumimoji="1" lang="ja-JP" altLang="en-US" dirty="0"/>
          </a:p>
        </p:txBody>
      </p:sp>
    </p:spTree>
    <p:extLst>
      <p:ext uri="{BB962C8B-B14F-4D97-AF65-F5344CB8AC3E}">
        <p14:creationId xmlns:p14="http://schemas.microsoft.com/office/powerpoint/2010/main" val="3005114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Fortran</a:t>
            </a:r>
            <a:r>
              <a:rPr lang="ja-JP" altLang="en-US" dirty="0"/>
              <a:t> </a:t>
            </a:r>
            <a:r>
              <a:rPr lang="ja-JP" altLang="en-US" dirty="0" smtClean="0"/>
              <a:t>その２</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ja-JP" altLang="en-US" dirty="0"/>
              <a:t>科学技術</a:t>
            </a:r>
            <a:r>
              <a:rPr lang="ja-JP" altLang="en-US" dirty="0" smtClean="0"/>
              <a:t>計算に適している</a:t>
            </a:r>
            <a:endParaRPr lang="en-US" altLang="ja-JP" dirty="0" smtClean="0"/>
          </a:p>
          <a:p>
            <a:pPr lvl="1"/>
            <a:r>
              <a:rPr lang="en-US" altLang="ja-JP" dirty="0" smtClean="0"/>
              <a:t>Fortran </a:t>
            </a:r>
            <a:r>
              <a:rPr lang="ja-JP" altLang="en-US" dirty="0" smtClean="0"/>
              <a:t>は</a:t>
            </a:r>
            <a:r>
              <a:rPr lang="en-US" altLang="ja-JP" dirty="0" smtClean="0"/>
              <a:t>, </a:t>
            </a:r>
            <a:r>
              <a:rPr lang="ja-JP" altLang="en-US" dirty="0"/>
              <a:t>数式</a:t>
            </a:r>
            <a:r>
              <a:rPr lang="ja-JP" altLang="en-US" dirty="0" smtClean="0"/>
              <a:t>を数学の形式に近い形で表現できた初めてのプログラミング言語である</a:t>
            </a:r>
            <a:r>
              <a:rPr lang="en-US" altLang="ja-JP" dirty="0" smtClean="0"/>
              <a:t>.</a:t>
            </a:r>
          </a:p>
          <a:p>
            <a:r>
              <a:rPr lang="ja-JP" altLang="en-US" dirty="0" smtClean="0"/>
              <a:t>（比較的）簡単</a:t>
            </a:r>
            <a:endParaRPr lang="en-US" altLang="ja-JP" dirty="0" smtClean="0"/>
          </a:p>
          <a:p>
            <a:pPr lvl="1"/>
            <a:r>
              <a:rPr lang="en-US" altLang="ja-JP" dirty="0" smtClean="0"/>
              <a:t>Fortran </a:t>
            </a:r>
            <a:r>
              <a:rPr lang="ja-JP" altLang="en-US" dirty="0" smtClean="0"/>
              <a:t>は基本的には単純な言語であり</a:t>
            </a:r>
            <a:r>
              <a:rPr lang="en-US" altLang="ja-JP" dirty="0" smtClean="0"/>
              <a:t>, </a:t>
            </a:r>
            <a:r>
              <a:rPr lang="ja-JP" altLang="en-US" dirty="0" smtClean="0"/>
              <a:t>修得が比較的容易である</a:t>
            </a:r>
            <a:r>
              <a:rPr lang="en-US" altLang="ja-JP" dirty="0" smtClean="0"/>
              <a:t>.</a:t>
            </a:r>
          </a:p>
          <a:p>
            <a:r>
              <a:rPr lang="ja-JP" altLang="en-US" dirty="0" smtClean="0"/>
              <a:t>高速計算に優れる</a:t>
            </a:r>
            <a:r>
              <a:rPr lang="ja-JP" altLang="en-US" dirty="0"/>
              <a:t>とされている</a:t>
            </a:r>
            <a:endParaRPr lang="en-US" altLang="ja-JP" dirty="0"/>
          </a:p>
          <a:p>
            <a:pPr lvl="1"/>
            <a:r>
              <a:rPr lang="ja-JP" altLang="en-US" dirty="0"/>
              <a:t>言語が比較的簡単なため</a:t>
            </a:r>
            <a:r>
              <a:rPr lang="en-US" altLang="ja-JP" dirty="0"/>
              <a:t>,</a:t>
            </a:r>
            <a:r>
              <a:rPr lang="ja-JP" altLang="en-US" dirty="0"/>
              <a:t> プログラムを最適化（高速化）しやすい</a:t>
            </a:r>
            <a:r>
              <a:rPr lang="en-US" altLang="ja-JP" dirty="0"/>
              <a:t>.</a:t>
            </a:r>
          </a:p>
          <a:p>
            <a:pPr lvl="2"/>
            <a:r>
              <a:rPr lang="ja-JP" altLang="en-US" dirty="0"/>
              <a:t>近年では</a:t>
            </a:r>
            <a:r>
              <a:rPr lang="en-US" altLang="ja-JP" dirty="0"/>
              <a:t>, C, C++ </a:t>
            </a:r>
            <a:r>
              <a:rPr lang="ja-JP" altLang="en-US" dirty="0"/>
              <a:t>で書かれた大型計算のためのプログラムも増えている</a:t>
            </a:r>
            <a:r>
              <a:rPr lang="en-US" altLang="ja-JP" dirty="0"/>
              <a:t>.</a:t>
            </a:r>
          </a:p>
          <a:p>
            <a:r>
              <a:rPr lang="ja-JP" altLang="en-US" dirty="0" smtClean="0"/>
              <a:t>膨大な過去の資産がある</a:t>
            </a:r>
            <a:endParaRPr lang="en-US" altLang="ja-JP" dirty="0" smtClean="0"/>
          </a:p>
          <a:p>
            <a:pPr lvl="1"/>
            <a:r>
              <a:rPr lang="ja-JP" altLang="en-US" dirty="0" smtClean="0"/>
              <a:t>これまでに開発されて来た多数のプログラム・ライブラリがあ</a:t>
            </a:r>
            <a:r>
              <a:rPr lang="ja-JP" altLang="en-US" dirty="0"/>
              <a:t>る</a:t>
            </a:r>
            <a:r>
              <a:rPr lang="en-US" altLang="ja-JP" dirty="0" smtClean="0"/>
              <a:t>.</a:t>
            </a:r>
          </a:p>
          <a:p>
            <a:pPr lvl="1"/>
            <a:r>
              <a:rPr lang="ja-JP" altLang="en-US" dirty="0" smtClean="0"/>
              <a:t>それらの資産を利用することができ</a:t>
            </a:r>
            <a:r>
              <a:rPr lang="ja-JP" altLang="en-US" dirty="0"/>
              <a:t>る</a:t>
            </a:r>
            <a:r>
              <a:rPr lang="en-US" altLang="ja-JP" dirty="0" smtClean="0"/>
              <a:t>.</a:t>
            </a:r>
          </a:p>
          <a:p>
            <a:endParaRPr lang="en-US" altLang="ja-JP" dirty="0"/>
          </a:p>
        </p:txBody>
      </p:sp>
    </p:spTree>
    <p:extLst>
      <p:ext uri="{BB962C8B-B14F-4D97-AF65-F5344CB8AC3E}">
        <p14:creationId xmlns:p14="http://schemas.microsoft.com/office/powerpoint/2010/main" val="2927499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Fortran</a:t>
            </a:r>
            <a:r>
              <a:rPr lang="ja-JP" altLang="en-US" dirty="0"/>
              <a:t> </a:t>
            </a:r>
            <a:r>
              <a:rPr lang="ja-JP" altLang="en-US" dirty="0" smtClean="0"/>
              <a:t>その</a:t>
            </a:r>
            <a:r>
              <a:rPr lang="ja-JP" altLang="en-US" dirty="0"/>
              <a:t>３</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t>現在でも様々に利用されている</a:t>
            </a:r>
            <a:endParaRPr lang="en-US" altLang="ja-JP" dirty="0" smtClean="0"/>
          </a:p>
          <a:p>
            <a:pPr lvl="1"/>
            <a:r>
              <a:rPr lang="ja-JP" altLang="en-US" dirty="0" smtClean="0"/>
              <a:t>世界各国の数値天気予報</a:t>
            </a:r>
            <a:endParaRPr lang="en-US" altLang="ja-JP" dirty="0" smtClean="0"/>
          </a:p>
          <a:p>
            <a:pPr lvl="2"/>
            <a:r>
              <a:rPr lang="ja-JP" altLang="en-US" dirty="0" smtClean="0"/>
              <a:t>（日本の）気象庁</a:t>
            </a:r>
            <a:r>
              <a:rPr lang="en-US" altLang="ja-JP" dirty="0" smtClean="0"/>
              <a:t>, </a:t>
            </a:r>
            <a:r>
              <a:rPr lang="ja-JP" altLang="en-US" dirty="0" smtClean="0"/>
              <a:t>ヨーロッパ中期天気予報センター</a:t>
            </a:r>
            <a:r>
              <a:rPr lang="en-US" altLang="ja-JP" dirty="0" smtClean="0"/>
              <a:t> </a:t>
            </a:r>
            <a:r>
              <a:rPr lang="ja-JP" altLang="en-US" dirty="0" smtClean="0"/>
              <a:t>等</a:t>
            </a:r>
            <a:endParaRPr lang="en-US" altLang="ja-JP" dirty="0" smtClean="0"/>
          </a:p>
          <a:p>
            <a:pPr lvl="1"/>
            <a:r>
              <a:rPr lang="ja-JP" altLang="en-US" dirty="0" smtClean="0"/>
              <a:t>世界各</a:t>
            </a:r>
            <a:r>
              <a:rPr lang="ja-JP" altLang="en-US" dirty="0"/>
              <a:t>国</a:t>
            </a:r>
            <a:r>
              <a:rPr lang="ja-JP" altLang="en-US" dirty="0" smtClean="0"/>
              <a:t>の気候研究</a:t>
            </a:r>
            <a:endParaRPr lang="en-US" altLang="ja-JP" dirty="0" smtClean="0"/>
          </a:p>
          <a:p>
            <a:pPr lvl="2"/>
            <a:r>
              <a:rPr lang="ja-JP" altLang="en-US" dirty="0" smtClean="0"/>
              <a:t>各国の気候研究センター</a:t>
            </a:r>
            <a:r>
              <a:rPr lang="en-US" altLang="ja-JP" dirty="0" smtClean="0"/>
              <a:t>, </a:t>
            </a:r>
            <a:r>
              <a:rPr lang="ja-JP" altLang="en-US" dirty="0" smtClean="0"/>
              <a:t>大学</a:t>
            </a:r>
            <a:r>
              <a:rPr lang="en-US" altLang="ja-JP" dirty="0"/>
              <a:t> </a:t>
            </a:r>
            <a:r>
              <a:rPr lang="ja-JP" altLang="en-US" dirty="0" smtClean="0"/>
              <a:t>等</a:t>
            </a:r>
            <a:endParaRPr lang="en-US" altLang="ja-JP" dirty="0" smtClean="0"/>
          </a:p>
          <a:p>
            <a:pPr lvl="1"/>
            <a:r>
              <a:rPr lang="en-US" altLang="ja-JP" dirty="0" smtClean="0"/>
              <a:t>N </a:t>
            </a:r>
            <a:r>
              <a:rPr lang="ja-JP" altLang="en-US" dirty="0" smtClean="0"/>
              <a:t>体計算</a:t>
            </a:r>
            <a:endParaRPr lang="en-US" altLang="ja-JP" dirty="0" smtClean="0"/>
          </a:p>
          <a:p>
            <a:pPr lvl="1"/>
            <a:r>
              <a:rPr lang="ja-JP" altLang="en-US" dirty="0" smtClean="0"/>
              <a:t>宇宙空間プラズマ計算</a:t>
            </a:r>
            <a:endParaRPr lang="en-US" altLang="ja-JP" dirty="0"/>
          </a:p>
          <a:p>
            <a:pPr lvl="1"/>
            <a:endParaRPr lang="en-US" altLang="ja-JP" dirty="0" smtClean="0"/>
          </a:p>
          <a:p>
            <a:r>
              <a:rPr lang="ja-JP" altLang="en-US" dirty="0" smtClean="0"/>
              <a:t>注意</a:t>
            </a:r>
            <a:endParaRPr lang="en-US" altLang="ja-JP" dirty="0" smtClean="0"/>
          </a:p>
          <a:p>
            <a:pPr lvl="1"/>
            <a:r>
              <a:rPr lang="ja-JP" altLang="en-US" dirty="0"/>
              <a:t>業界</a:t>
            </a:r>
            <a:r>
              <a:rPr lang="ja-JP" altLang="en-US" dirty="0" smtClean="0"/>
              <a:t>によって良く使われるコンピュータ言語は異なるように見える</a:t>
            </a:r>
            <a:r>
              <a:rPr lang="en-US" altLang="ja-JP" dirty="0" smtClean="0"/>
              <a:t>. </a:t>
            </a:r>
            <a:r>
              <a:rPr lang="ja-JP" altLang="en-US" dirty="0"/>
              <a:t>上</a:t>
            </a:r>
            <a:r>
              <a:rPr lang="ja-JP" altLang="en-US" dirty="0" smtClean="0"/>
              <a:t>の例においても</a:t>
            </a:r>
            <a:r>
              <a:rPr lang="en-US" altLang="ja-JP" dirty="0" smtClean="0"/>
              <a:t>, Fortran </a:t>
            </a:r>
            <a:r>
              <a:rPr lang="ja-JP" altLang="en-US" dirty="0" smtClean="0"/>
              <a:t>以外の言語が使われることはある</a:t>
            </a:r>
            <a:r>
              <a:rPr lang="en-US" altLang="ja-JP" dirty="0" smtClean="0"/>
              <a:t>.</a:t>
            </a:r>
          </a:p>
        </p:txBody>
      </p:sp>
    </p:spTree>
    <p:extLst>
      <p:ext uri="{BB962C8B-B14F-4D97-AF65-F5344CB8AC3E}">
        <p14:creationId xmlns:p14="http://schemas.microsoft.com/office/powerpoint/2010/main" val="3726229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Fortran</a:t>
            </a:r>
            <a:r>
              <a:rPr lang="ja-JP" altLang="en-US" dirty="0"/>
              <a:t> </a:t>
            </a:r>
            <a:r>
              <a:rPr lang="ja-JP" altLang="en-US" dirty="0" smtClean="0"/>
              <a:t>の</a:t>
            </a:r>
            <a:r>
              <a:rPr lang="ja-JP" altLang="en-US" dirty="0"/>
              <a:t>歴史</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t>最初の </a:t>
            </a:r>
            <a:r>
              <a:rPr lang="en-US" altLang="ja-JP" dirty="0" smtClean="0"/>
              <a:t>Fortran </a:t>
            </a:r>
            <a:r>
              <a:rPr lang="ja-JP" altLang="en-US" dirty="0" smtClean="0"/>
              <a:t>コンパイラ開発</a:t>
            </a:r>
            <a:r>
              <a:rPr lang="ja-JP" altLang="en-US" dirty="0"/>
              <a:t>（</a:t>
            </a:r>
            <a:r>
              <a:rPr lang="en-US" altLang="ja-JP" dirty="0" smtClean="0"/>
              <a:t>1957</a:t>
            </a:r>
            <a:r>
              <a:rPr lang="ja-JP" altLang="en-US" dirty="0" smtClean="0"/>
              <a:t> 年）</a:t>
            </a:r>
            <a:endParaRPr kumimoji="1" lang="en-US" altLang="ja-JP" dirty="0" smtClean="0"/>
          </a:p>
          <a:p>
            <a:r>
              <a:rPr lang="en-US" altLang="ja-JP" dirty="0" smtClean="0"/>
              <a:t>Fortran 66</a:t>
            </a:r>
          </a:p>
          <a:p>
            <a:pPr lvl="1"/>
            <a:r>
              <a:rPr kumimoji="1" lang="ja-JP" altLang="en-US" dirty="0" smtClean="0"/>
              <a:t>言語仕様が初めて標準化された</a:t>
            </a:r>
            <a:r>
              <a:rPr kumimoji="1" lang="en-US" altLang="ja-JP" dirty="0" smtClean="0"/>
              <a:t>.</a:t>
            </a:r>
          </a:p>
          <a:p>
            <a:r>
              <a:rPr lang="en-US" altLang="ja-JP" dirty="0" smtClean="0"/>
              <a:t>Fortran</a:t>
            </a:r>
            <a:r>
              <a:rPr lang="ja-JP" altLang="en-US" dirty="0" smtClean="0"/>
              <a:t> </a:t>
            </a:r>
            <a:r>
              <a:rPr lang="en-US" altLang="ja-JP" dirty="0" smtClean="0"/>
              <a:t>77</a:t>
            </a:r>
          </a:p>
          <a:p>
            <a:pPr lvl="1"/>
            <a:r>
              <a:rPr kumimoji="1" lang="ja-JP" altLang="en-US" dirty="0"/>
              <a:t>非常</a:t>
            </a:r>
            <a:r>
              <a:rPr kumimoji="1" lang="ja-JP" altLang="en-US" dirty="0" smtClean="0"/>
              <a:t>によく</a:t>
            </a:r>
            <a:r>
              <a:rPr kumimoji="1" lang="ja-JP" altLang="en-US" dirty="0"/>
              <a:t>使</a:t>
            </a:r>
            <a:r>
              <a:rPr kumimoji="1" lang="ja-JP" altLang="en-US" dirty="0" smtClean="0"/>
              <a:t>われてきた</a:t>
            </a:r>
            <a:r>
              <a:rPr kumimoji="1" lang="en-US" altLang="ja-JP" dirty="0" smtClean="0"/>
              <a:t>. </a:t>
            </a:r>
            <a:r>
              <a:rPr kumimoji="1" lang="ja-JP" altLang="en-US" dirty="0" smtClean="0"/>
              <a:t>現在でも </a:t>
            </a:r>
            <a:r>
              <a:rPr kumimoji="1" lang="en-US" altLang="ja-JP" dirty="0" smtClean="0"/>
              <a:t>Fortran 77 </a:t>
            </a:r>
            <a:r>
              <a:rPr kumimoji="1" lang="ja-JP" altLang="en-US" dirty="0" smtClean="0"/>
              <a:t>で書かれたプログラムが使われている</a:t>
            </a:r>
            <a:r>
              <a:rPr kumimoji="1" lang="en-US" altLang="ja-JP" dirty="0" smtClean="0"/>
              <a:t>.</a:t>
            </a:r>
          </a:p>
          <a:p>
            <a:r>
              <a:rPr lang="en-US" altLang="ja-JP" dirty="0" smtClean="0"/>
              <a:t>Fortran 90</a:t>
            </a:r>
          </a:p>
          <a:p>
            <a:pPr lvl="1"/>
            <a:r>
              <a:rPr kumimoji="1" lang="en-US" altLang="ja-JP" dirty="0" smtClean="0"/>
              <a:t>Fortran 77 </a:t>
            </a:r>
            <a:r>
              <a:rPr kumimoji="1" lang="ja-JP" altLang="en-US" dirty="0" smtClean="0"/>
              <a:t>に様々な改良を加えた後継言語</a:t>
            </a:r>
            <a:endParaRPr kumimoji="1" lang="en-US" altLang="ja-JP" dirty="0" smtClean="0"/>
          </a:p>
          <a:p>
            <a:pPr lvl="3"/>
            <a:r>
              <a:rPr lang="ja-JP" altLang="en-US" dirty="0" smtClean="0"/>
              <a:t>自由形式</a:t>
            </a:r>
            <a:r>
              <a:rPr lang="en-US" altLang="ja-JP" dirty="0" smtClean="0"/>
              <a:t>, </a:t>
            </a:r>
            <a:r>
              <a:rPr lang="ja-JP" altLang="en-US" dirty="0" smtClean="0"/>
              <a:t>再帰手続き</a:t>
            </a:r>
            <a:r>
              <a:rPr lang="en-US" altLang="ja-JP" dirty="0" smtClean="0"/>
              <a:t>, </a:t>
            </a:r>
            <a:r>
              <a:rPr lang="ja-JP" altLang="en-US" dirty="0" smtClean="0"/>
              <a:t>モジュール</a:t>
            </a:r>
            <a:r>
              <a:rPr lang="en-US" altLang="ja-JP" dirty="0" smtClean="0"/>
              <a:t>, …</a:t>
            </a:r>
          </a:p>
          <a:p>
            <a:pPr lvl="1"/>
            <a:r>
              <a:rPr lang="ja-JP" altLang="en-US" dirty="0" smtClean="0">
                <a:solidFill>
                  <a:srgbClr val="FF0000"/>
                </a:solidFill>
              </a:rPr>
              <a:t>本実習で主な対象とするバージョン</a:t>
            </a:r>
            <a:endParaRPr lang="en-US" altLang="ja-JP" dirty="0" smtClean="0">
              <a:solidFill>
                <a:srgbClr val="FF0000"/>
              </a:solidFill>
            </a:endParaRPr>
          </a:p>
          <a:p>
            <a:r>
              <a:rPr kumimoji="1" lang="en-US" altLang="ja-JP" dirty="0" smtClean="0"/>
              <a:t>Fortran 95</a:t>
            </a:r>
          </a:p>
          <a:p>
            <a:r>
              <a:rPr kumimoji="1" lang="en-US" altLang="ja-JP" dirty="0" smtClean="0"/>
              <a:t>…</a:t>
            </a:r>
          </a:p>
        </p:txBody>
      </p:sp>
    </p:spTree>
    <p:extLst>
      <p:ext uri="{BB962C8B-B14F-4D97-AF65-F5344CB8AC3E}">
        <p14:creationId xmlns:p14="http://schemas.microsoft.com/office/powerpoint/2010/main" val="2969911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Fortran</a:t>
            </a:r>
            <a:r>
              <a:rPr lang="ja-JP" altLang="en-US" dirty="0"/>
              <a:t> </a:t>
            </a:r>
            <a:r>
              <a:rPr lang="ja-JP" altLang="en-US" dirty="0" smtClean="0"/>
              <a:t>プログラム</a:t>
            </a:r>
            <a:r>
              <a:rPr lang="ja-JP" altLang="en-US" dirty="0"/>
              <a:t>実行</a:t>
            </a:r>
            <a:r>
              <a:rPr lang="ja-JP" altLang="en-US" dirty="0" smtClean="0"/>
              <a:t>への</a:t>
            </a:r>
            <a:r>
              <a:rPr lang="ja-JP" altLang="en-US" dirty="0"/>
              <a:t>手順</a:t>
            </a:r>
            <a:endParaRPr kumimoji="1" lang="ja-JP" altLang="en-US" dirty="0"/>
          </a:p>
        </p:txBody>
      </p:sp>
      <p:sp>
        <p:nvSpPr>
          <p:cNvPr id="3" name="コンテンツ プレースホルダー 2"/>
          <p:cNvSpPr>
            <a:spLocks noGrp="1"/>
          </p:cNvSpPr>
          <p:nvPr>
            <p:ph idx="1"/>
          </p:nvPr>
        </p:nvSpPr>
        <p:spPr/>
        <p:txBody>
          <a:bodyPr>
            <a:normAutofit fontScale="62500" lnSpcReduction="20000"/>
          </a:bodyPr>
          <a:lstStyle/>
          <a:p>
            <a:r>
              <a:rPr lang="en-US" altLang="ja-JP" dirty="0" smtClean="0"/>
              <a:t>Fortran </a:t>
            </a:r>
            <a:r>
              <a:rPr lang="ja-JP" altLang="en-US" dirty="0" smtClean="0"/>
              <a:t>プログラムの実行には </a:t>
            </a:r>
            <a:r>
              <a:rPr lang="en-US" altLang="ja-JP" dirty="0" smtClean="0">
                <a:solidFill>
                  <a:srgbClr val="00B050"/>
                </a:solidFill>
              </a:rPr>
              <a:t>3</a:t>
            </a:r>
            <a:r>
              <a:rPr lang="en-US" altLang="ja-JP" dirty="0" smtClean="0"/>
              <a:t> </a:t>
            </a:r>
            <a:r>
              <a:rPr lang="ja-JP" altLang="en-US" dirty="0" smtClean="0"/>
              <a:t>ステップ</a:t>
            </a:r>
            <a:endParaRPr lang="en-US" altLang="ja-JP" dirty="0" smtClean="0"/>
          </a:p>
          <a:p>
            <a:pPr lvl="1"/>
            <a:r>
              <a:rPr lang="ja-JP" altLang="en-US" dirty="0" smtClean="0">
                <a:solidFill>
                  <a:srgbClr val="00B050"/>
                </a:solidFill>
              </a:rPr>
              <a:t>プログラム作成</a:t>
            </a:r>
            <a:endParaRPr lang="en-US" altLang="ja-JP" dirty="0" smtClean="0">
              <a:solidFill>
                <a:srgbClr val="00B050"/>
              </a:solidFill>
            </a:endParaRPr>
          </a:p>
          <a:p>
            <a:pPr lvl="2"/>
            <a:r>
              <a:rPr lang="ja-JP" altLang="en-US" dirty="0" smtClean="0"/>
              <a:t>エディタ（例えば</a:t>
            </a:r>
            <a:r>
              <a:rPr lang="en-US" altLang="ja-JP" dirty="0" smtClean="0"/>
              <a:t>, </a:t>
            </a:r>
            <a:r>
              <a:rPr lang="en-US" altLang="ja-JP" dirty="0" err="1" smtClean="0"/>
              <a:t>emacs</a:t>
            </a:r>
            <a:r>
              <a:rPr lang="ja-JP" altLang="en-US" dirty="0" smtClean="0"/>
              <a:t>）でプログラムを作成</a:t>
            </a:r>
            <a:endParaRPr lang="en-US" altLang="ja-JP" dirty="0" smtClean="0"/>
          </a:p>
          <a:p>
            <a:pPr lvl="1"/>
            <a:r>
              <a:rPr lang="ja-JP" altLang="en-US" dirty="0" smtClean="0">
                <a:solidFill>
                  <a:srgbClr val="00B050"/>
                </a:solidFill>
              </a:rPr>
              <a:t>コンパイル </a:t>
            </a:r>
            <a:r>
              <a:rPr lang="en-US" altLang="ja-JP" dirty="0" smtClean="0">
                <a:solidFill>
                  <a:srgbClr val="00B050"/>
                </a:solidFill>
              </a:rPr>
              <a:t>(compile)</a:t>
            </a:r>
            <a:r>
              <a:rPr lang="ja-JP" altLang="en-US" dirty="0">
                <a:solidFill>
                  <a:srgbClr val="00B050"/>
                </a:solidFill>
              </a:rPr>
              <a:t> </a:t>
            </a:r>
            <a:r>
              <a:rPr lang="ja-JP" altLang="en-US" dirty="0" smtClean="0">
                <a:solidFill>
                  <a:srgbClr val="00B050"/>
                </a:solidFill>
              </a:rPr>
              <a:t>＆ リンク </a:t>
            </a:r>
            <a:r>
              <a:rPr lang="en-US" altLang="ja-JP" dirty="0" smtClean="0">
                <a:solidFill>
                  <a:srgbClr val="00B050"/>
                </a:solidFill>
              </a:rPr>
              <a:t>(link)</a:t>
            </a:r>
          </a:p>
          <a:p>
            <a:pPr lvl="2"/>
            <a:r>
              <a:rPr lang="ja-JP" altLang="en-US" dirty="0" smtClean="0"/>
              <a:t>コンパイラ（例えば</a:t>
            </a:r>
            <a:r>
              <a:rPr lang="en-US" altLang="ja-JP" dirty="0" smtClean="0"/>
              <a:t>, </a:t>
            </a:r>
            <a:r>
              <a:rPr lang="en-US" altLang="ja-JP" dirty="0" err="1" smtClean="0"/>
              <a:t>gfortran</a:t>
            </a:r>
            <a:r>
              <a:rPr lang="ja-JP" altLang="en-US" dirty="0" smtClean="0"/>
              <a:t>）で</a:t>
            </a:r>
            <a:r>
              <a:rPr lang="en-US" altLang="ja-JP" dirty="0" smtClean="0"/>
              <a:t>, </a:t>
            </a:r>
            <a:r>
              <a:rPr lang="ja-JP" altLang="en-US" dirty="0" smtClean="0"/>
              <a:t>プログラミング言語で書かれたプログラム</a:t>
            </a:r>
            <a:r>
              <a:rPr lang="ja-JP" altLang="en-US" dirty="0"/>
              <a:t>（ソースコード）</a:t>
            </a:r>
            <a:r>
              <a:rPr lang="ja-JP" altLang="en-US" dirty="0" smtClean="0"/>
              <a:t>を機械語（オブジェクトコード）に変換</a:t>
            </a:r>
            <a:endParaRPr lang="en-US" altLang="ja-JP" dirty="0" smtClean="0"/>
          </a:p>
          <a:p>
            <a:pPr lvl="2"/>
            <a:r>
              <a:rPr lang="ja-JP" altLang="en-US" dirty="0" smtClean="0"/>
              <a:t>コンパイラは</a:t>
            </a:r>
            <a:r>
              <a:rPr lang="en-US" altLang="ja-JP" dirty="0" smtClean="0"/>
              <a:t>, </a:t>
            </a:r>
            <a:r>
              <a:rPr lang="ja-JP" altLang="en-US" dirty="0" smtClean="0"/>
              <a:t>必要に応じて</a:t>
            </a:r>
            <a:r>
              <a:rPr lang="en-US" altLang="ja-JP" dirty="0" smtClean="0"/>
              <a:t>, </a:t>
            </a:r>
            <a:r>
              <a:rPr lang="ja-JP" altLang="en-US" dirty="0" smtClean="0"/>
              <a:t>オブジェクトコードを必要なライブラリとリンクして実行ファイルを作成</a:t>
            </a:r>
            <a:endParaRPr lang="en-US" altLang="ja-JP" dirty="0" smtClean="0">
              <a:solidFill>
                <a:srgbClr val="FF0000"/>
              </a:solidFill>
            </a:endParaRPr>
          </a:p>
          <a:p>
            <a:pPr lvl="1"/>
            <a:r>
              <a:rPr lang="ja-JP" altLang="en-US" dirty="0" smtClean="0">
                <a:solidFill>
                  <a:srgbClr val="00B050"/>
                </a:solidFill>
              </a:rPr>
              <a:t>実行</a:t>
            </a:r>
            <a:endParaRPr lang="en-US" altLang="ja-JP" dirty="0" smtClean="0">
              <a:solidFill>
                <a:srgbClr val="00B050"/>
              </a:solidFill>
            </a:endParaRPr>
          </a:p>
          <a:p>
            <a:pPr lvl="2"/>
            <a:r>
              <a:rPr lang="ja-JP" altLang="en-US" dirty="0" smtClean="0"/>
              <a:t>機械語で書かれたプログラム（実行ファイル）を実行する</a:t>
            </a:r>
            <a:r>
              <a:rPr lang="en-US" altLang="ja-JP" dirty="0" smtClean="0"/>
              <a:t>.</a:t>
            </a:r>
          </a:p>
          <a:p>
            <a:r>
              <a:rPr lang="en-US" altLang="ja-JP" dirty="0" smtClean="0"/>
              <a:t>Fortran </a:t>
            </a:r>
            <a:r>
              <a:rPr lang="ja-JP" altLang="en-US" dirty="0" smtClean="0"/>
              <a:t>はコンパイラ型言語</a:t>
            </a:r>
            <a:endParaRPr lang="en-US" altLang="ja-JP" dirty="0" smtClean="0"/>
          </a:p>
          <a:p>
            <a:pPr lvl="1"/>
            <a:r>
              <a:rPr lang="ja-JP" altLang="en-US" dirty="0"/>
              <a:t>上記</a:t>
            </a:r>
            <a:r>
              <a:rPr lang="ja-JP" altLang="en-US" dirty="0" smtClean="0"/>
              <a:t>のように</a:t>
            </a:r>
            <a:r>
              <a:rPr lang="en-US" altLang="ja-JP" dirty="0" smtClean="0"/>
              <a:t>, </a:t>
            </a:r>
            <a:r>
              <a:rPr lang="ja-JP" altLang="en-US" dirty="0" smtClean="0">
                <a:solidFill>
                  <a:srgbClr val="FF0000"/>
                </a:solidFill>
              </a:rPr>
              <a:t>機械語への変換と実行は分かれている</a:t>
            </a:r>
            <a:r>
              <a:rPr lang="en-US" altLang="ja-JP" dirty="0" smtClean="0">
                <a:solidFill>
                  <a:srgbClr val="FF0000"/>
                </a:solidFill>
              </a:rPr>
              <a:t>.</a:t>
            </a:r>
          </a:p>
          <a:p>
            <a:pPr lvl="1"/>
            <a:r>
              <a:rPr lang="ja-JP" altLang="en-US" dirty="0"/>
              <a:t>対義語</a:t>
            </a:r>
            <a:r>
              <a:rPr lang="ja-JP" altLang="en-US" dirty="0" smtClean="0"/>
              <a:t>は</a:t>
            </a:r>
            <a:r>
              <a:rPr lang="ja-JP" altLang="en-US" dirty="0"/>
              <a:t>インタプリタ型言語</a:t>
            </a:r>
            <a:endParaRPr lang="en-US" altLang="ja-JP" dirty="0" smtClean="0"/>
          </a:p>
          <a:p>
            <a:pPr lvl="2"/>
            <a:r>
              <a:rPr lang="ja-JP" altLang="en-US" dirty="0" smtClean="0"/>
              <a:t>プログラムを機械語に変換しながら実行する</a:t>
            </a:r>
            <a:endParaRPr lang="en-US" altLang="ja-JP" dirty="0" smtClean="0"/>
          </a:p>
          <a:p>
            <a:pPr lvl="3"/>
            <a:r>
              <a:rPr lang="ja-JP" altLang="en-US" dirty="0"/>
              <a:t>変換</a:t>
            </a:r>
            <a:r>
              <a:rPr lang="ja-JP" altLang="en-US" dirty="0" smtClean="0"/>
              <a:t>しながら実行するため</a:t>
            </a:r>
            <a:r>
              <a:rPr lang="en-US" altLang="ja-JP" dirty="0" smtClean="0"/>
              <a:t>, </a:t>
            </a:r>
            <a:r>
              <a:rPr lang="ja-JP" altLang="en-US" dirty="0" smtClean="0"/>
              <a:t>相対的に実行が遅い</a:t>
            </a:r>
            <a:r>
              <a:rPr lang="en-US" altLang="ja-JP" dirty="0" smtClean="0"/>
              <a:t>.</a:t>
            </a:r>
            <a:endParaRPr lang="en-US" altLang="ja-JP" dirty="0"/>
          </a:p>
          <a:p>
            <a:pPr lvl="2"/>
            <a:r>
              <a:rPr lang="ja-JP" altLang="en-US" dirty="0" smtClean="0"/>
              <a:t>シェルスクリプト</a:t>
            </a:r>
            <a:r>
              <a:rPr lang="en-US" altLang="ja-JP" dirty="0" smtClean="0"/>
              <a:t>, ruby, </a:t>
            </a:r>
            <a:r>
              <a:rPr lang="en-US" altLang="ja-JP" dirty="0" err="1" smtClean="0"/>
              <a:t>perl</a:t>
            </a:r>
            <a:r>
              <a:rPr lang="en-US" altLang="ja-JP" dirty="0" smtClean="0"/>
              <a:t>, python, …</a:t>
            </a:r>
          </a:p>
          <a:p>
            <a:pPr lvl="2"/>
            <a:r>
              <a:rPr lang="ja-JP" altLang="en-US" dirty="0" smtClean="0"/>
              <a:t>ただし</a:t>
            </a:r>
            <a:r>
              <a:rPr lang="en-US" altLang="ja-JP" dirty="0" smtClean="0"/>
              <a:t>, </a:t>
            </a:r>
            <a:r>
              <a:rPr lang="ja-JP" altLang="en-US" dirty="0" smtClean="0"/>
              <a:t>コンパイラ型言語</a:t>
            </a:r>
            <a:r>
              <a:rPr lang="en-US" altLang="ja-JP" dirty="0" smtClean="0"/>
              <a:t>, </a:t>
            </a:r>
            <a:r>
              <a:rPr lang="ja-JP" altLang="en-US" dirty="0" smtClean="0"/>
              <a:t>インタプリタ言語の両方に対応できる言語も存在する</a:t>
            </a:r>
            <a:r>
              <a:rPr lang="en-US" altLang="ja-JP" dirty="0" smtClean="0"/>
              <a:t>.</a:t>
            </a:r>
          </a:p>
          <a:p>
            <a:pPr lvl="1"/>
            <a:endParaRPr kumimoji="1" lang="ja-JP" altLang="en-US" dirty="0"/>
          </a:p>
        </p:txBody>
      </p:sp>
    </p:spTree>
    <p:extLst>
      <p:ext uri="{BB962C8B-B14F-4D97-AF65-F5344CB8AC3E}">
        <p14:creationId xmlns:p14="http://schemas.microsoft.com/office/powerpoint/2010/main" val="2066461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Fortran </a:t>
            </a:r>
            <a:r>
              <a:rPr kumimoji="1" lang="ja-JP" altLang="en-US" dirty="0" smtClean="0"/>
              <a:t>プログラムの最低限決まり事</a:t>
            </a:r>
            <a:endParaRPr kumimoji="1" lang="ja-JP" altLang="en-US" dirty="0"/>
          </a:p>
        </p:txBody>
      </p:sp>
      <p:sp>
        <p:nvSpPr>
          <p:cNvPr id="3" name="コンテンツ プレースホルダー 2"/>
          <p:cNvSpPr>
            <a:spLocks noGrp="1"/>
          </p:cNvSpPr>
          <p:nvPr>
            <p:ph idx="1"/>
          </p:nvPr>
        </p:nvSpPr>
        <p:spPr/>
        <p:txBody>
          <a:bodyPr>
            <a:normAutofit fontScale="62500" lnSpcReduction="20000"/>
          </a:bodyPr>
          <a:lstStyle/>
          <a:p>
            <a:r>
              <a:rPr lang="ja-JP" altLang="en-US" dirty="0" smtClean="0"/>
              <a:t>ファイル名の末尾は </a:t>
            </a:r>
            <a:r>
              <a:rPr lang="en-US" altLang="ja-JP" dirty="0" smtClean="0"/>
              <a:t>“.f90” </a:t>
            </a:r>
            <a:r>
              <a:rPr lang="ja-JP" altLang="en-US" dirty="0" smtClean="0"/>
              <a:t>とする</a:t>
            </a:r>
            <a:r>
              <a:rPr lang="en-US" altLang="ja-JP" dirty="0" smtClean="0"/>
              <a:t>.</a:t>
            </a:r>
          </a:p>
          <a:p>
            <a:pPr lvl="1"/>
            <a:r>
              <a:rPr lang="en-US" altLang="ja-JP" dirty="0" smtClean="0"/>
              <a:t>Fortran 77 </a:t>
            </a:r>
            <a:r>
              <a:rPr lang="ja-JP" altLang="en-US" dirty="0" smtClean="0"/>
              <a:t>で書かれたプログラム（</a:t>
            </a:r>
            <a:r>
              <a:rPr lang="ja-JP" altLang="en-US" dirty="0"/>
              <a:t>正しくは</a:t>
            </a:r>
            <a:r>
              <a:rPr lang="en-US" altLang="ja-JP" dirty="0"/>
              <a:t>, </a:t>
            </a:r>
            <a:r>
              <a:rPr lang="ja-JP" altLang="en-US" dirty="0"/>
              <a:t>「固定形式」で書かれたプログラム</a:t>
            </a:r>
            <a:r>
              <a:rPr lang="ja-JP" altLang="en-US" dirty="0" smtClean="0"/>
              <a:t>）のファイル名の末尾は </a:t>
            </a:r>
            <a:r>
              <a:rPr lang="en-US" altLang="ja-JP" dirty="0" smtClean="0"/>
              <a:t>“.f”</a:t>
            </a:r>
          </a:p>
          <a:p>
            <a:pPr lvl="1"/>
            <a:r>
              <a:rPr lang="en-US" altLang="ja-JP" dirty="0" smtClean="0"/>
              <a:t>“.F90”, “.F” </a:t>
            </a:r>
            <a:r>
              <a:rPr lang="ja-JP" altLang="en-US" dirty="0" smtClean="0"/>
              <a:t>の末尾を持ったファイル名のプログラムもある</a:t>
            </a:r>
            <a:r>
              <a:rPr lang="en-US" altLang="ja-JP" dirty="0" smtClean="0"/>
              <a:t>. </a:t>
            </a:r>
            <a:r>
              <a:rPr lang="ja-JP" altLang="en-US" dirty="0" smtClean="0"/>
              <a:t>これらも </a:t>
            </a:r>
            <a:r>
              <a:rPr lang="en-US" altLang="ja-JP" dirty="0" smtClean="0"/>
              <a:t>Fortran </a:t>
            </a:r>
            <a:r>
              <a:rPr lang="ja-JP" altLang="en-US" dirty="0" smtClean="0"/>
              <a:t>のプログラム</a:t>
            </a:r>
            <a:r>
              <a:rPr lang="en-US" altLang="ja-JP" dirty="0" smtClean="0"/>
              <a:t>. </a:t>
            </a:r>
            <a:r>
              <a:rPr lang="ja-JP" altLang="en-US" dirty="0" smtClean="0"/>
              <a:t>詳細は説明しない</a:t>
            </a:r>
            <a:r>
              <a:rPr lang="en-US" altLang="ja-JP" dirty="0" smtClean="0"/>
              <a:t>.</a:t>
            </a:r>
          </a:p>
          <a:p>
            <a:r>
              <a:rPr lang="ja-JP" altLang="en-US" dirty="0" smtClean="0"/>
              <a:t>プログラムの命令文は半角文字で書く</a:t>
            </a:r>
            <a:r>
              <a:rPr lang="en-US" altLang="ja-JP" dirty="0" smtClean="0"/>
              <a:t>.</a:t>
            </a:r>
          </a:p>
          <a:p>
            <a:pPr lvl="1"/>
            <a:r>
              <a:rPr lang="en-US" altLang="ja-JP" dirty="0" smtClean="0"/>
              <a:t>Fortran </a:t>
            </a:r>
            <a:r>
              <a:rPr lang="ja-JP" altLang="en-US" dirty="0" smtClean="0"/>
              <a:t>では</a:t>
            </a:r>
            <a:r>
              <a:rPr lang="en-US" altLang="ja-JP" dirty="0" smtClean="0"/>
              <a:t>, </a:t>
            </a:r>
            <a:r>
              <a:rPr lang="ja-JP" altLang="en-US" dirty="0" smtClean="0"/>
              <a:t>コメント文と文字列の中身に</a:t>
            </a:r>
            <a:r>
              <a:rPr lang="ja-JP" altLang="en-US" dirty="0"/>
              <a:t>は</a:t>
            </a:r>
            <a:r>
              <a:rPr lang="ja-JP" altLang="en-US" dirty="0" smtClean="0"/>
              <a:t>全角</a:t>
            </a:r>
            <a:r>
              <a:rPr lang="ja-JP" altLang="en-US" dirty="0"/>
              <a:t>文字</a:t>
            </a:r>
            <a:r>
              <a:rPr lang="ja-JP" altLang="en-US" dirty="0" smtClean="0"/>
              <a:t>を用いることができる</a:t>
            </a:r>
            <a:r>
              <a:rPr lang="en-US" altLang="ja-JP" dirty="0" smtClean="0"/>
              <a:t>. </a:t>
            </a:r>
            <a:r>
              <a:rPr lang="ja-JP" altLang="en-US" dirty="0" smtClean="0"/>
              <a:t>それ以外では全角文字を使ってはいけない</a:t>
            </a:r>
            <a:r>
              <a:rPr lang="en-US" altLang="ja-JP" dirty="0" smtClean="0"/>
              <a:t>.</a:t>
            </a:r>
          </a:p>
          <a:p>
            <a:r>
              <a:rPr lang="ja-JP" altLang="en-US" dirty="0" smtClean="0"/>
              <a:t>大文字</a:t>
            </a:r>
            <a:r>
              <a:rPr lang="ja-JP" altLang="en-US" dirty="0"/>
              <a:t>と小文字は区別されない</a:t>
            </a:r>
            <a:r>
              <a:rPr lang="en-US" altLang="ja-JP" dirty="0" smtClean="0"/>
              <a:t>.</a:t>
            </a:r>
          </a:p>
          <a:p>
            <a:pPr lvl="1"/>
            <a:r>
              <a:rPr lang="ja-JP" altLang="en-US" dirty="0" smtClean="0"/>
              <a:t>他の言語では</a:t>
            </a:r>
            <a:r>
              <a:rPr lang="en-US" altLang="ja-JP" dirty="0" smtClean="0"/>
              <a:t>, </a:t>
            </a:r>
            <a:r>
              <a:rPr lang="ja-JP" altLang="en-US" dirty="0" smtClean="0"/>
              <a:t>大文字と小文字が区別されることが多い</a:t>
            </a:r>
            <a:r>
              <a:rPr lang="en-US" altLang="ja-JP" dirty="0" smtClean="0"/>
              <a:t>.</a:t>
            </a:r>
          </a:p>
          <a:p>
            <a:r>
              <a:rPr lang="en-US" altLang="ja-JP" dirty="0" smtClean="0"/>
              <a:t>1 </a:t>
            </a:r>
            <a:r>
              <a:rPr lang="ja-JP" altLang="en-US" dirty="0" smtClean="0"/>
              <a:t>行は </a:t>
            </a:r>
            <a:r>
              <a:rPr lang="en-US" altLang="ja-JP" dirty="0" smtClean="0"/>
              <a:t>132 </a:t>
            </a:r>
            <a:r>
              <a:rPr lang="ja-JP" altLang="en-US" dirty="0" smtClean="0"/>
              <a:t>文字まで</a:t>
            </a:r>
            <a:r>
              <a:rPr lang="en-US" altLang="ja-JP" dirty="0" smtClean="0"/>
              <a:t>.</a:t>
            </a:r>
          </a:p>
          <a:p>
            <a:pPr lvl="1"/>
            <a:r>
              <a:rPr lang="ja-JP" altLang="en-US" dirty="0" smtClean="0"/>
              <a:t>より長い文を書く時には</a:t>
            </a:r>
            <a:r>
              <a:rPr lang="en-US" altLang="ja-JP" dirty="0" smtClean="0"/>
              <a:t>, </a:t>
            </a:r>
            <a:r>
              <a:rPr lang="ja-JP" altLang="en-US" dirty="0" smtClean="0"/>
              <a:t>行の最後に </a:t>
            </a:r>
            <a:r>
              <a:rPr lang="en-US" altLang="ja-JP" dirty="0" smtClean="0"/>
              <a:t>“&amp;” </a:t>
            </a:r>
            <a:r>
              <a:rPr lang="ja-JP" altLang="en-US" dirty="0" smtClean="0"/>
              <a:t>を書くことで</a:t>
            </a:r>
            <a:r>
              <a:rPr lang="en-US" altLang="ja-JP" dirty="0" smtClean="0"/>
              <a:t>, </a:t>
            </a:r>
            <a:r>
              <a:rPr lang="ja-JP" altLang="en-US" dirty="0" smtClean="0"/>
              <a:t>次の行に継続される</a:t>
            </a:r>
            <a:r>
              <a:rPr lang="en-US" altLang="ja-JP" dirty="0" smtClean="0"/>
              <a:t>.</a:t>
            </a:r>
            <a:endParaRPr lang="en-US" altLang="ja-JP" dirty="0"/>
          </a:p>
          <a:p>
            <a:r>
              <a:rPr lang="ja-JP" altLang="en-US" dirty="0" smtClean="0"/>
              <a:t>ある行の </a:t>
            </a:r>
            <a:r>
              <a:rPr lang="en-US" altLang="ja-JP" dirty="0" smtClean="0"/>
              <a:t>“!” </a:t>
            </a:r>
            <a:r>
              <a:rPr lang="ja-JP" altLang="en-US" dirty="0" smtClean="0"/>
              <a:t>以降はコメント文</a:t>
            </a:r>
            <a:r>
              <a:rPr lang="en-US" altLang="ja-JP" dirty="0" smtClean="0"/>
              <a:t>.</a:t>
            </a:r>
          </a:p>
          <a:p>
            <a:r>
              <a:rPr lang="ja-JP" altLang="en-US" dirty="0" smtClean="0"/>
              <a:t>プログラムで実行する命令は</a:t>
            </a:r>
            <a:r>
              <a:rPr lang="en-US" altLang="ja-JP" dirty="0" smtClean="0"/>
              <a:t>, </a:t>
            </a:r>
            <a:r>
              <a:rPr lang="ja-JP" altLang="en-US" dirty="0" smtClean="0"/>
              <a:t>上から下に向かって順番に書く</a:t>
            </a:r>
            <a:r>
              <a:rPr lang="en-US" altLang="ja-JP" dirty="0" smtClean="0"/>
              <a:t>.</a:t>
            </a:r>
          </a:p>
          <a:p>
            <a:pPr lvl="1"/>
            <a:r>
              <a:rPr lang="ja-JP" altLang="en-US" dirty="0" smtClean="0"/>
              <a:t>逆に言えば</a:t>
            </a:r>
            <a:r>
              <a:rPr lang="en-US" altLang="ja-JP" dirty="0" smtClean="0"/>
              <a:t>, </a:t>
            </a:r>
            <a:r>
              <a:rPr lang="ja-JP" altLang="en-US" dirty="0" smtClean="0"/>
              <a:t>命令</a:t>
            </a:r>
            <a:r>
              <a:rPr lang="ja-JP" altLang="en-US" dirty="0"/>
              <a:t>文</a:t>
            </a:r>
            <a:r>
              <a:rPr lang="ja-JP" altLang="en-US" dirty="0" smtClean="0"/>
              <a:t>は上から下に向かって順に処理される</a:t>
            </a:r>
            <a:r>
              <a:rPr lang="en-US" altLang="ja-JP" dirty="0" smtClean="0"/>
              <a:t>.</a:t>
            </a:r>
          </a:p>
          <a:p>
            <a:pPr lvl="2"/>
            <a:r>
              <a:rPr kumimoji="1" lang="ja-JP" altLang="en-US" dirty="0"/>
              <a:t>特別</a:t>
            </a:r>
            <a:r>
              <a:rPr kumimoji="1" lang="ja-JP" altLang="en-US" dirty="0" smtClean="0"/>
              <a:t>なことをしない限り</a:t>
            </a:r>
            <a:r>
              <a:rPr kumimoji="1" lang="en-US" altLang="ja-JP" dirty="0" smtClean="0"/>
              <a:t>, </a:t>
            </a:r>
            <a:r>
              <a:rPr kumimoji="1" lang="ja-JP" altLang="en-US" dirty="0" smtClean="0"/>
              <a:t>逆に戻ることはない</a:t>
            </a:r>
            <a:r>
              <a:rPr kumimoji="1" lang="en-US" altLang="ja-JP" dirty="0" smtClean="0"/>
              <a:t>.</a:t>
            </a:r>
          </a:p>
        </p:txBody>
      </p:sp>
    </p:spTree>
    <p:extLst>
      <p:ext uri="{BB962C8B-B14F-4D97-AF65-F5344CB8AC3E}">
        <p14:creationId xmlns:p14="http://schemas.microsoft.com/office/powerpoint/2010/main" val="1368285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コンパイル（＆リンク）方法１</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kumimoji="1" lang="ja-JP" altLang="en-US" dirty="0" smtClean="0"/>
              <a:t>エディタでプログラム（ここでは</a:t>
            </a:r>
            <a:r>
              <a:rPr kumimoji="1" lang="en-US" altLang="ja-JP" dirty="0" smtClean="0"/>
              <a:t>, hello.f90</a:t>
            </a:r>
            <a:r>
              <a:rPr kumimoji="1" lang="ja-JP" altLang="en-US" dirty="0" smtClean="0"/>
              <a:t>）を作ったら</a:t>
            </a:r>
            <a:r>
              <a:rPr lang="ja-JP" altLang="en-US" dirty="0"/>
              <a:t>下</a:t>
            </a:r>
            <a:r>
              <a:rPr lang="ja-JP" altLang="en-US" dirty="0" smtClean="0"/>
              <a:t>のようにコンパイル（＆リンク）する</a:t>
            </a:r>
            <a:r>
              <a:rPr lang="en-US" altLang="ja-JP" dirty="0" smtClean="0"/>
              <a:t>.</a:t>
            </a:r>
          </a:p>
          <a:p>
            <a:pPr lvl="1"/>
            <a:endParaRPr lang="en-US" altLang="ja-JP" dirty="0" smtClean="0"/>
          </a:p>
          <a:p>
            <a:pPr lvl="1"/>
            <a:endParaRPr lang="en-US" altLang="ja-JP" dirty="0"/>
          </a:p>
          <a:p>
            <a:pPr lvl="1"/>
            <a:endParaRPr lang="en-US" altLang="ja-JP" dirty="0" smtClean="0"/>
          </a:p>
          <a:p>
            <a:pPr lvl="1"/>
            <a:r>
              <a:rPr lang="ja-JP" altLang="en-US" dirty="0" smtClean="0"/>
              <a:t>実習では</a:t>
            </a:r>
            <a:r>
              <a:rPr lang="en-US" altLang="ja-JP" dirty="0" smtClean="0"/>
              <a:t>, </a:t>
            </a:r>
            <a:r>
              <a:rPr lang="ja-JP" altLang="en-US" dirty="0" smtClean="0"/>
              <a:t>コンパイラに </a:t>
            </a:r>
            <a:r>
              <a:rPr lang="en-US" altLang="ja-JP" dirty="0" err="1" smtClean="0"/>
              <a:t>gfortran</a:t>
            </a:r>
            <a:r>
              <a:rPr lang="en-US" altLang="ja-JP" dirty="0" smtClean="0"/>
              <a:t> (GNU Fortran) </a:t>
            </a:r>
            <a:r>
              <a:rPr lang="ja-JP" altLang="en-US" dirty="0" smtClean="0"/>
              <a:t>を用いる</a:t>
            </a:r>
            <a:r>
              <a:rPr lang="en-US" altLang="ja-JP" dirty="0" smtClean="0"/>
              <a:t>.</a:t>
            </a:r>
          </a:p>
          <a:p>
            <a:pPr lvl="2"/>
            <a:r>
              <a:rPr lang="ja-JP" altLang="en-US" dirty="0"/>
              <a:t>現在</a:t>
            </a:r>
            <a:r>
              <a:rPr lang="ja-JP" altLang="en-US" dirty="0" smtClean="0"/>
              <a:t>は有償・無償含めていくつかの </a:t>
            </a:r>
            <a:r>
              <a:rPr lang="en-US" altLang="ja-JP" dirty="0" smtClean="0"/>
              <a:t>Fortran </a:t>
            </a:r>
            <a:r>
              <a:rPr lang="ja-JP" altLang="en-US" dirty="0" smtClean="0"/>
              <a:t>コンパイラがある</a:t>
            </a:r>
            <a:r>
              <a:rPr lang="en-US" altLang="ja-JP" dirty="0" smtClean="0"/>
              <a:t>.</a:t>
            </a:r>
          </a:p>
          <a:p>
            <a:r>
              <a:rPr lang="ja-JP" altLang="en-US" dirty="0" smtClean="0"/>
              <a:t>上記により</a:t>
            </a:r>
            <a:r>
              <a:rPr lang="en-US" altLang="ja-JP" dirty="0" smtClean="0"/>
              <a:t>, </a:t>
            </a:r>
            <a:r>
              <a:rPr lang="ja-JP" altLang="en-US" dirty="0" smtClean="0"/>
              <a:t>実行ファイル </a:t>
            </a:r>
            <a:r>
              <a:rPr lang="en-US" altLang="ja-JP" dirty="0" err="1" smtClean="0"/>
              <a:t>a.out</a:t>
            </a:r>
            <a:r>
              <a:rPr lang="en-US" altLang="ja-JP" dirty="0" smtClean="0"/>
              <a:t> </a:t>
            </a:r>
            <a:r>
              <a:rPr lang="ja-JP" altLang="en-US" dirty="0" smtClean="0"/>
              <a:t>が作成される</a:t>
            </a:r>
            <a:r>
              <a:rPr lang="en-US" altLang="ja-JP" dirty="0" smtClean="0"/>
              <a:t>.</a:t>
            </a:r>
          </a:p>
          <a:p>
            <a:pPr lvl="1"/>
            <a:r>
              <a:rPr lang="en-US" altLang="ja-JP" dirty="0" err="1" smtClean="0"/>
              <a:t>a.out</a:t>
            </a:r>
            <a:r>
              <a:rPr lang="en-US" altLang="ja-JP" dirty="0" smtClean="0"/>
              <a:t> </a:t>
            </a:r>
            <a:r>
              <a:rPr lang="ja-JP" altLang="en-US" dirty="0" smtClean="0"/>
              <a:t>は</a:t>
            </a:r>
            <a:r>
              <a:rPr lang="en-US" altLang="ja-JP" dirty="0" smtClean="0"/>
              <a:t>, Unix/Linux </a:t>
            </a:r>
            <a:r>
              <a:rPr lang="ja-JP" altLang="en-US" dirty="0" smtClean="0"/>
              <a:t>上でのコンパイラの出力のデフォルトファイル名</a:t>
            </a:r>
            <a:r>
              <a:rPr lang="en-US" altLang="ja-JP" dirty="0" smtClean="0"/>
              <a:t>.</a:t>
            </a:r>
          </a:p>
          <a:p>
            <a:r>
              <a:rPr lang="ja-JP" altLang="en-US" dirty="0" smtClean="0"/>
              <a:t>下のようにして実行</a:t>
            </a:r>
            <a:r>
              <a:rPr lang="en-US" altLang="ja-JP" dirty="0" smtClean="0"/>
              <a:t>.</a:t>
            </a:r>
            <a:endParaRPr lang="en-US" altLang="ja-JP" dirty="0"/>
          </a:p>
          <a:p>
            <a:pPr marL="457200" lvl="1" indent="0">
              <a:buNone/>
            </a:pPr>
            <a:r>
              <a:rPr lang="en-US" altLang="ja-JP" dirty="0" smtClean="0"/>
              <a:t>	</a:t>
            </a:r>
          </a:p>
          <a:p>
            <a:pPr marL="0" indent="0">
              <a:buNone/>
            </a:pPr>
            <a:r>
              <a:rPr lang="ja-JP" altLang="en-US" dirty="0" smtClean="0"/>
              <a:t>　</a:t>
            </a:r>
            <a:endParaRPr lang="en-US" altLang="ja-JP" dirty="0" smtClean="0"/>
          </a:p>
        </p:txBody>
      </p:sp>
      <p:sp>
        <p:nvSpPr>
          <p:cNvPr id="7" name="テキスト ボックス 6"/>
          <p:cNvSpPr txBox="1"/>
          <p:nvPr/>
        </p:nvSpPr>
        <p:spPr>
          <a:xfrm>
            <a:off x="2915816" y="2420888"/>
            <a:ext cx="2992038" cy="523220"/>
          </a:xfrm>
          <a:prstGeom prst="rect">
            <a:avLst/>
          </a:prstGeom>
          <a:noFill/>
          <a:ln>
            <a:solidFill>
              <a:schemeClr val="tx1"/>
            </a:solidFill>
          </a:ln>
        </p:spPr>
        <p:txBody>
          <a:bodyPr wrap="none" rtlCol="0">
            <a:spAutoFit/>
          </a:bodyPr>
          <a:lstStyle/>
          <a:p>
            <a:r>
              <a:rPr lang="en-US" altLang="ja-JP" sz="2800" dirty="0"/>
              <a:t>$ </a:t>
            </a:r>
            <a:r>
              <a:rPr lang="en-US" altLang="ja-JP" sz="2800" dirty="0" err="1"/>
              <a:t>gfortran</a:t>
            </a:r>
            <a:r>
              <a:rPr lang="ja-JP" altLang="en-US" sz="2800" dirty="0"/>
              <a:t> </a:t>
            </a:r>
            <a:r>
              <a:rPr lang="en-US" altLang="ja-JP" sz="2800" dirty="0"/>
              <a:t>hello.f90</a:t>
            </a:r>
            <a:endParaRPr kumimoji="1" lang="ja-JP" altLang="en-US" sz="2800" dirty="0"/>
          </a:p>
        </p:txBody>
      </p:sp>
      <p:sp>
        <p:nvSpPr>
          <p:cNvPr id="8" name="テキスト ボックス 7"/>
          <p:cNvSpPr txBox="1"/>
          <p:nvPr/>
        </p:nvSpPr>
        <p:spPr>
          <a:xfrm>
            <a:off x="2915816" y="5445224"/>
            <a:ext cx="1434945" cy="523220"/>
          </a:xfrm>
          <a:prstGeom prst="rect">
            <a:avLst/>
          </a:prstGeom>
          <a:noFill/>
          <a:ln>
            <a:solidFill>
              <a:schemeClr val="tx1"/>
            </a:solidFill>
          </a:ln>
        </p:spPr>
        <p:txBody>
          <a:bodyPr wrap="none" rtlCol="0">
            <a:spAutoFit/>
          </a:bodyPr>
          <a:lstStyle/>
          <a:p>
            <a:r>
              <a:rPr lang="en-US" altLang="ja-JP" sz="2800" dirty="0"/>
              <a:t>$ </a:t>
            </a:r>
            <a:r>
              <a:rPr lang="en-US" altLang="ja-JP" sz="2800" dirty="0" smtClean="0"/>
              <a:t>./</a:t>
            </a:r>
            <a:r>
              <a:rPr lang="en-US" altLang="ja-JP" sz="2800" dirty="0" err="1" smtClean="0"/>
              <a:t>a.out</a:t>
            </a:r>
            <a:endParaRPr kumimoji="1" lang="ja-JP" altLang="en-US" sz="2800" dirty="0"/>
          </a:p>
        </p:txBody>
      </p:sp>
    </p:spTree>
    <p:extLst>
      <p:ext uri="{BB962C8B-B14F-4D97-AF65-F5344CB8AC3E}">
        <p14:creationId xmlns:p14="http://schemas.microsoft.com/office/powerpoint/2010/main" val="2221973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3753</TotalTime>
  <Words>1090</Words>
  <Application>Microsoft Office PowerPoint</Application>
  <PresentationFormat>画面に合わせる (4:3)</PresentationFormat>
  <Paragraphs>113</Paragraphs>
  <Slides>12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ＭＳ Ｐゴシック</vt:lpstr>
      <vt:lpstr>Arial</vt:lpstr>
      <vt:lpstr>Calibri</vt:lpstr>
      <vt:lpstr>Office ​​テーマ</vt:lpstr>
      <vt:lpstr>Fortran 入門</vt:lpstr>
      <vt:lpstr>Introduction</vt:lpstr>
      <vt:lpstr>Fortran その１</vt:lpstr>
      <vt:lpstr>Fortran その２</vt:lpstr>
      <vt:lpstr>Fortran その３</vt:lpstr>
      <vt:lpstr>Fortran の歴史</vt:lpstr>
      <vt:lpstr>Fortran プログラム実行への手順</vt:lpstr>
      <vt:lpstr>Fortran プログラムの最低限決まり事</vt:lpstr>
      <vt:lpstr>コンパイル（＆リンク）方法１</vt:lpstr>
      <vt:lpstr>コンパイル（＆リンク）方法２</vt:lpstr>
      <vt:lpstr>プログラム作成時のアドバイス</vt:lpstr>
      <vt:lpstr>実習</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yot</dc:creator>
  <cp:lastModifiedBy>Takahashi Yoshiyuki</cp:lastModifiedBy>
  <cp:revision>434</cp:revision>
  <dcterms:created xsi:type="dcterms:W3CDTF">2016-08-28T08:31:45Z</dcterms:created>
  <dcterms:modified xsi:type="dcterms:W3CDTF">2020-08-17T02:47:21Z</dcterms:modified>
</cp:coreProperties>
</file>