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58" r:id="rId4"/>
    <p:sldId id="257" r:id="rId5"/>
    <p:sldId id="259" r:id="rId6"/>
    <p:sldId id="264" r:id="rId7"/>
    <p:sldId id="266" r:id="rId8"/>
    <p:sldId id="280" r:id="rId9"/>
    <p:sldId id="267" r:id="rId10"/>
    <p:sldId id="271"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86"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snapToGrid="0">
      <p:cViewPr varScale="1">
        <p:scale>
          <a:sx n="84" d="100"/>
          <a:sy n="84" d="100"/>
        </p:scale>
        <p:origin x="612" y="6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233552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1311024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3541735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3693802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2663788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423835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294937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418460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401238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4265369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58607A-C767-49FF-B5C6-AC3A8DABB63C}"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369628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8607A-C767-49FF-B5C6-AC3A8DABB63C}"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045A4C-C081-4C7A-AD01-44601D16D574}" type="slidenum">
              <a:rPr kumimoji="1" lang="ja-JP" altLang="en-US" smtClean="0"/>
              <a:t>‹#›</a:t>
            </a:fld>
            <a:endParaRPr kumimoji="1" lang="ja-JP" altLang="en-US"/>
          </a:p>
        </p:txBody>
      </p:sp>
    </p:spTree>
    <p:extLst>
      <p:ext uri="{BB962C8B-B14F-4D97-AF65-F5344CB8AC3E}">
        <p14:creationId xmlns:p14="http://schemas.microsoft.com/office/powerpoint/2010/main" val="1599291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コマンドの基本</a:t>
            </a:r>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934472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コマンド色々 その</a:t>
            </a:r>
            <a:r>
              <a:rPr lang="ja-JP" altLang="en-US" dirty="0"/>
              <a:t>２</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t>date		</a:t>
            </a:r>
            <a:r>
              <a:rPr lang="ja-JP" altLang="en-US" dirty="0"/>
              <a:t>現在時刻の表示</a:t>
            </a:r>
            <a:endParaRPr lang="en-US" altLang="ja-JP" dirty="0"/>
          </a:p>
          <a:p>
            <a:r>
              <a:rPr kumimoji="1" lang="en-US" altLang="ja-JP" dirty="0" err="1"/>
              <a:t>cal</a:t>
            </a:r>
            <a:r>
              <a:rPr kumimoji="1" lang="en-US" altLang="ja-JP" dirty="0"/>
              <a:t>		</a:t>
            </a:r>
            <a:r>
              <a:rPr kumimoji="1" lang="ja-JP" altLang="en-US" dirty="0"/>
              <a:t>カレンダーの表示</a:t>
            </a:r>
            <a:endParaRPr kumimoji="1" lang="en-US" altLang="ja-JP" dirty="0"/>
          </a:p>
          <a:p>
            <a:r>
              <a:rPr kumimoji="1" lang="en-US" altLang="ja-JP" dirty="0"/>
              <a:t>cat		</a:t>
            </a:r>
            <a:r>
              <a:rPr kumimoji="1" lang="ja-JP" altLang="en-US" dirty="0"/>
              <a:t>ファイル内容の表示</a:t>
            </a:r>
            <a:endParaRPr kumimoji="1" lang="en-US" altLang="ja-JP" dirty="0"/>
          </a:p>
          <a:p>
            <a:r>
              <a:rPr lang="en-US" altLang="ja-JP" dirty="0"/>
              <a:t>more	</a:t>
            </a:r>
            <a:r>
              <a:rPr lang="ja-JP" altLang="en-US" dirty="0"/>
              <a:t>ファイル内容を </a:t>
            </a:r>
            <a:r>
              <a:rPr lang="en-US" altLang="ja-JP" dirty="0"/>
              <a:t>1 </a:t>
            </a:r>
            <a:r>
              <a:rPr lang="ja-JP" altLang="en-US" dirty="0"/>
              <a:t>ページずつ表示</a:t>
            </a:r>
            <a:endParaRPr lang="en-US" altLang="ja-JP" dirty="0"/>
          </a:p>
          <a:p>
            <a:r>
              <a:rPr kumimoji="1" lang="en-US" altLang="ja-JP" dirty="0"/>
              <a:t>less		</a:t>
            </a:r>
            <a:r>
              <a:rPr kumimoji="1" lang="ja-JP" altLang="en-US" dirty="0"/>
              <a:t>ファイル内容を </a:t>
            </a:r>
            <a:r>
              <a:rPr kumimoji="1" lang="en-US" altLang="ja-JP" dirty="0"/>
              <a:t>1 </a:t>
            </a:r>
            <a:r>
              <a:rPr kumimoji="1" lang="ja-JP" altLang="en-US" dirty="0"/>
              <a:t>ページずつ表示</a:t>
            </a:r>
            <a:endParaRPr kumimoji="1" lang="en-US" altLang="ja-JP" dirty="0"/>
          </a:p>
        </p:txBody>
      </p:sp>
    </p:spTree>
    <p:extLst>
      <p:ext uri="{BB962C8B-B14F-4D97-AF65-F5344CB8AC3E}">
        <p14:creationId xmlns:p14="http://schemas.microsoft.com/office/powerpoint/2010/main" val="1405915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リダイレク</a:t>
            </a:r>
            <a:r>
              <a:rPr lang="ja-JP" altLang="en-US" dirty="0"/>
              <a:t>ション</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361836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リダイレクション </a:t>
            </a:r>
            <a:r>
              <a:rPr kumimoji="1" lang="en-US" altLang="ja-JP" dirty="0"/>
              <a:t>(redirection)</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コマンドを入力すると</a:t>
            </a:r>
            <a:r>
              <a:rPr lang="en-US" altLang="ja-JP" dirty="0"/>
              <a:t>, </a:t>
            </a:r>
            <a:r>
              <a:rPr lang="ja-JP" altLang="en-US" dirty="0"/>
              <a:t>「通常は」結果がターミナルに </a:t>
            </a:r>
            <a:r>
              <a:rPr lang="en-US" altLang="ja-JP" dirty="0"/>
              <a:t>(</a:t>
            </a:r>
            <a:r>
              <a:rPr lang="ja-JP" altLang="en-US" dirty="0"/>
              <a:t>画面に</a:t>
            </a:r>
            <a:r>
              <a:rPr lang="en-US" altLang="ja-JP" dirty="0"/>
              <a:t>) </a:t>
            </a:r>
            <a:r>
              <a:rPr lang="ja-JP" altLang="en-US" dirty="0"/>
              <a:t>表示される</a:t>
            </a:r>
            <a:r>
              <a:rPr lang="en-US" altLang="ja-JP" dirty="0"/>
              <a:t>.</a:t>
            </a:r>
          </a:p>
          <a:p>
            <a:r>
              <a:rPr lang="ja-JP" altLang="en-US" dirty="0"/>
              <a:t>その結果をターミナルに表示せず</a:t>
            </a:r>
            <a:r>
              <a:rPr lang="en-US" altLang="ja-JP" dirty="0"/>
              <a:t>, </a:t>
            </a:r>
            <a:r>
              <a:rPr lang="ja-JP" altLang="en-US" dirty="0"/>
              <a:t>ファイルに出力することができる</a:t>
            </a:r>
            <a:r>
              <a:rPr lang="en-US" altLang="ja-JP" dirty="0"/>
              <a:t>.</a:t>
            </a:r>
          </a:p>
        </p:txBody>
      </p:sp>
    </p:spTree>
    <p:extLst>
      <p:ext uri="{BB962C8B-B14F-4D97-AF65-F5344CB8AC3E}">
        <p14:creationId xmlns:p14="http://schemas.microsoft.com/office/powerpoint/2010/main" val="2060058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リダイレクション </a:t>
            </a:r>
            <a:r>
              <a:rPr kumimoji="1" lang="en-US" altLang="ja-JP" dirty="0"/>
              <a:t>(redirection)</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まずは結果をターミナルに表示</a:t>
            </a:r>
            <a:endParaRPr lang="en-US" altLang="ja-JP" dirty="0"/>
          </a:p>
        </p:txBody>
      </p:sp>
      <p:sp>
        <p:nvSpPr>
          <p:cNvPr id="4" name="テキスト ボックス 3"/>
          <p:cNvSpPr txBox="1"/>
          <p:nvPr/>
        </p:nvSpPr>
        <p:spPr>
          <a:xfrm>
            <a:off x="1813560" y="2912458"/>
            <a:ext cx="4388702" cy="3539430"/>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a:t>
            </a:r>
            <a:r>
              <a:rPr lang="en-US" altLang="ja-JP" sz="2800" dirty="0" err="1"/>
              <a:t>cal</a:t>
            </a:r>
            <a:r>
              <a:rPr lang="ja-JP" altLang="en-US" sz="2800" dirty="0"/>
              <a:t>  </a:t>
            </a:r>
            <a:r>
              <a:rPr lang="en-US" altLang="ja-JP" sz="2800" dirty="0"/>
              <a:t>1  2020</a:t>
            </a:r>
          </a:p>
          <a:p>
            <a:r>
              <a:rPr lang="ja-JP" altLang="en-US" sz="2800" dirty="0"/>
              <a:t>           </a:t>
            </a:r>
            <a:r>
              <a:rPr lang="en-US" altLang="ja-JP" sz="2800" dirty="0"/>
              <a:t>1</a:t>
            </a:r>
            <a:r>
              <a:rPr lang="ja-JP" altLang="en-US" sz="2800" dirty="0"/>
              <a:t>月 </a:t>
            </a:r>
            <a:r>
              <a:rPr lang="en-US" altLang="ja-JP" sz="2800" dirty="0"/>
              <a:t>2020</a:t>
            </a:r>
          </a:p>
          <a:p>
            <a:r>
              <a:rPr lang="ja-JP" altLang="en-US" sz="2800" dirty="0"/>
              <a:t>日 月 火 水 木 金 土</a:t>
            </a:r>
          </a:p>
          <a:p>
            <a:r>
              <a:rPr lang="ja-JP" altLang="en-US" sz="2800" dirty="0"/>
              <a:t>                  </a:t>
            </a:r>
            <a:r>
              <a:rPr lang="en-US" altLang="ja-JP" sz="2800" dirty="0"/>
              <a:t>1   2    3   4</a:t>
            </a:r>
          </a:p>
          <a:p>
            <a:r>
              <a:rPr lang="en-US" altLang="ja-JP" sz="2800" dirty="0"/>
              <a:t> 5   6   7    8   9  10 11</a:t>
            </a:r>
          </a:p>
          <a:p>
            <a:r>
              <a:rPr lang="en-US" altLang="ja-JP" sz="2800" dirty="0"/>
              <a:t>12 13 14 15 16 17 18</a:t>
            </a:r>
          </a:p>
          <a:p>
            <a:r>
              <a:rPr lang="en-US" altLang="ja-JP" sz="2800" dirty="0"/>
              <a:t>19 20 21 22 23 24 25</a:t>
            </a:r>
          </a:p>
          <a:p>
            <a:r>
              <a:rPr lang="en-US" altLang="ja-JP" sz="2800" dirty="0"/>
              <a:t>26 27 28 29 30 31</a:t>
            </a:r>
          </a:p>
        </p:txBody>
      </p:sp>
      <p:sp>
        <p:nvSpPr>
          <p:cNvPr id="8" name="正方形/長方形 7"/>
          <p:cNvSpPr/>
          <p:nvPr/>
        </p:nvSpPr>
        <p:spPr>
          <a:xfrm>
            <a:off x="4360320" y="2956044"/>
            <a:ext cx="1706836"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a:stCxn id="10" idx="1"/>
            <a:endCxn id="8" idx="0"/>
          </p:cNvCxnSpPr>
          <p:nvPr/>
        </p:nvCxnSpPr>
        <p:spPr>
          <a:xfrm flipH="1">
            <a:off x="5052900" y="2519244"/>
            <a:ext cx="231300" cy="4368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284200" y="2334578"/>
            <a:ext cx="2954655" cy="369332"/>
          </a:xfrm>
          <a:prstGeom prst="rect">
            <a:avLst/>
          </a:prstGeom>
          <a:noFill/>
        </p:spPr>
        <p:txBody>
          <a:bodyPr wrap="none" rtlCol="0">
            <a:spAutoFit/>
          </a:bodyPr>
          <a:lstStyle/>
          <a:p>
            <a:r>
              <a:rPr lang="ja-JP" altLang="en-US" dirty="0"/>
              <a:t>コマンド＋引数１＋引数２</a:t>
            </a:r>
            <a:endParaRPr kumimoji="1" lang="ja-JP" altLang="en-US" dirty="0"/>
          </a:p>
        </p:txBody>
      </p:sp>
      <p:sp>
        <p:nvSpPr>
          <p:cNvPr id="11" name="テキスト ボックス 10"/>
          <p:cNvSpPr txBox="1"/>
          <p:nvPr/>
        </p:nvSpPr>
        <p:spPr>
          <a:xfrm>
            <a:off x="6568474" y="4718149"/>
            <a:ext cx="1800493" cy="369332"/>
          </a:xfrm>
          <a:prstGeom prst="rect">
            <a:avLst/>
          </a:prstGeom>
          <a:noFill/>
        </p:spPr>
        <p:txBody>
          <a:bodyPr wrap="none" rtlCol="0">
            <a:spAutoFit/>
          </a:bodyPr>
          <a:lstStyle/>
          <a:p>
            <a:r>
              <a:rPr lang="ja-JP" altLang="en-US" dirty="0"/>
              <a:t>コマンドの結果</a:t>
            </a:r>
            <a:endParaRPr kumimoji="1" lang="ja-JP" altLang="en-US" dirty="0"/>
          </a:p>
        </p:txBody>
      </p:sp>
      <p:sp>
        <p:nvSpPr>
          <p:cNvPr id="14" name="右中かっこ 13"/>
          <p:cNvSpPr/>
          <p:nvPr/>
        </p:nvSpPr>
        <p:spPr>
          <a:xfrm>
            <a:off x="6067156" y="3420071"/>
            <a:ext cx="234583" cy="2965489"/>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6534985" y="2944209"/>
            <a:ext cx="2454518" cy="646331"/>
          </a:xfrm>
          <a:prstGeom prst="rect">
            <a:avLst/>
          </a:prstGeom>
          <a:noFill/>
          <a:ln>
            <a:solidFill>
              <a:schemeClr val="tx1"/>
            </a:solidFill>
          </a:ln>
        </p:spPr>
        <p:txBody>
          <a:bodyPr wrap="none" rtlCol="0">
            <a:spAutoFit/>
          </a:bodyPr>
          <a:lstStyle/>
          <a:p>
            <a:r>
              <a:rPr kumimoji="1" lang="en-US" altLang="ja-JP" dirty="0" err="1"/>
              <a:t>cal</a:t>
            </a:r>
            <a:r>
              <a:rPr kumimoji="1" lang="en-US" altLang="ja-JP" dirty="0"/>
              <a:t> : </a:t>
            </a:r>
            <a:r>
              <a:rPr kumimoji="1" lang="ja-JP" altLang="en-US" dirty="0"/>
              <a:t>カレンダー</a:t>
            </a:r>
            <a:r>
              <a:rPr lang="ja-JP" altLang="en-US" dirty="0"/>
              <a:t>を</a:t>
            </a:r>
            <a:endParaRPr lang="en-US" altLang="ja-JP" dirty="0"/>
          </a:p>
          <a:p>
            <a:r>
              <a:rPr lang="ja-JP" altLang="en-US" dirty="0"/>
              <a:t>        </a:t>
            </a:r>
            <a:r>
              <a:rPr kumimoji="1" lang="ja-JP" altLang="en-US" dirty="0"/>
              <a:t>表示するコマンド</a:t>
            </a:r>
          </a:p>
        </p:txBody>
      </p:sp>
    </p:spTree>
    <p:extLst>
      <p:ext uri="{BB962C8B-B14F-4D97-AF65-F5344CB8AC3E}">
        <p14:creationId xmlns:p14="http://schemas.microsoft.com/office/powerpoint/2010/main" val="2710218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リダイレクション </a:t>
            </a:r>
            <a:r>
              <a:rPr kumimoji="1" lang="en-US" altLang="ja-JP" dirty="0"/>
              <a:t>(redirection)</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結果をファイルに格納</a:t>
            </a:r>
            <a:endParaRPr lang="en-US" altLang="ja-JP" dirty="0"/>
          </a:p>
        </p:txBody>
      </p:sp>
      <p:sp>
        <p:nvSpPr>
          <p:cNvPr id="4" name="テキスト ボックス 3"/>
          <p:cNvSpPr txBox="1"/>
          <p:nvPr/>
        </p:nvSpPr>
        <p:spPr>
          <a:xfrm>
            <a:off x="1043940" y="2958178"/>
            <a:ext cx="6767302" cy="954107"/>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a:t>
            </a:r>
            <a:r>
              <a:rPr lang="en-US" altLang="ja-JP" sz="2800" dirty="0" err="1"/>
              <a:t>cal</a:t>
            </a:r>
            <a:r>
              <a:rPr lang="ja-JP" altLang="en-US" sz="2800" dirty="0"/>
              <a:t>  </a:t>
            </a:r>
            <a:r>
              <a:rPr lang="en-US" altLang="ja-JP" sz="2800" dirty="0"/>
              <a:t>1  2020</a:t>
            </a:r>
            <a:r>
              <a:rPr lang="ja-JP" altLang="en-US" sz="2800" dirty="0"/>
              <a:t>  </a:t>
            </a:r>
            <a:r>
              <a:rPr lang="en-US" altLang="ja-JP" sz="2800" dirty="0"/>
              <a:t>&gt;  Jan2020.txt</a:t>
            </a:r>
          </a:p>
          <a:p>
            <a:r>
              <a:rPr lang="en-US" altLang="ja-JP" sz="2800" dirty="0" err="1"/>
              <a:t>xxx@DESKTOP</a:t>
            </a:r>
            <a:r>
              <a:rPr lang="en-US" altLang="ja-JP" sz="2800" dirty="0"/>
              <a:t>: $</a:t>
            </a:r>
          </a:p>
        </p:txBody>
      </p:sp>
      <p:sp>
        <p:nvSpPr>
          <p:cNvPr id="8" name="正方形/長方形 7"/>
          <p:cNvSpPr/>
          <p:nvPr/>
        </p:nvSpPr>
        <p:spPr>
          <a:xfrm>
            <a:off x="5370848" y="3001764"/>
            <a:ext cx="319996"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a:endCxn id="8" idx="0"/>
          </p:cNvCxnSpPr>
          <p:nvPr/>
        </p:nvCxnSpPr>
        <p:spPr>
          <a:xfrm>
            <a:off x="5056512" y="2683338"/>
            <a:ext cx="474334" cy="31842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179996" y="2314015"/>
            <a:ext cx="1569660" cy="369332"/>
          </a:xfrm>
          <a:prstGeom prst="rect">
            <a:avLst/>
          </a:prstGeom>
          <a:noFill/>
        </p:spPr>
        <p:txBody>
          <a:bodyPr wrap="none" rtlCol="0">
            <a:spAutoFit/>
          </a:bodyPr>
          <a:lstStyle/>
          <a:p>
            <a:r>
              <a:rPr lang="ja-JP" altLang="en-US" dirty="0"/>
              <a:t>リダイレクト</a:t>
            </a:r>
            <a:endParaRPr kumimoji="1" lang="ja-JP" altLang="en-US" dirty="0"/>
          </a:p>
        </p:txBody>
      </p:sp>
      <p:sp>
        <p:nvSpPr>
          <p:cNvPr id="11" name="テキスト ボックス 10"/>
          <p:cNvSpPr txBox="1"/>
          <p:nvPr/>
        </p:nvSpPr>
        <p:spPr>
          <a:xfrm>
            <a:off x="4366294" y="4490626"/>
            <a:ext cx="3416320" cy="369332"/>
          </a:xfrm>
          <a:prstGeom prst="rect">
            <a:avLst/>
          </a:prstGeom>
          <a:noFill/>
        </p:spPr>
        <p:txBody>
          <a:bodyPr wrap="none" rtlCol="0">
            <a:spAutoFit/>
          </a:bodyPr>
          <a:lstStyle/>
          <a:p>
            <a:r>
              <a:rPr lang="ja-JP" altLang="en-US" dirty="0"/>
              <a:t>コマンドの結果は表示されない</a:t>
            </a:r>
            <a:endParaRPr kumimoji="1" lang="ja-JP" altLang="en-US" dirty="0"/>
          </a:p>
        </p:txBody>
      </p:sp>
      <p:sp>
        <p:nvSpPr>
          <p:cNvPr id="12" name="正方形/長方形 11"/>
          <p:cNvSpPr/>
          <p:nvPr/>
        </p:nvSpPr>
        <p:spPr>
          <a:xfrm>
            <a:off x="5744228" y="3001764"/>
            <a:ext cx="1781400"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013326" y="2304167"/>
            <a:ext cx="1338828" cy="369332"/>
          </a:xfrm>
          <a:prstGeom prst="rect">
            <a:avLst/>
          </a:prstGeom>
          <a:noFill/>
        </p:spPr>
        <p:txBody>
          <a:bodyPr wrap="none" rtlCol="0">
            <a:spAutoFit/>
          </a:bodyPr>
          <a:lstStyle/>
          <a:p>
            <a:r>
              <a:rPr lang="ja-JP" altLang="en-US" dirty="0"/>
              <a:t>ファイル名</a:t>
            </a:r>
            <a:endParaRPr kumimoji="1" lang="ja-JP" altLang="en-US" dirty="0"/>
          </a:p>
        </p:txBody>
      </p:sp>
      <p:cxnSp>
        <p:nvCxnSpPr>
          <p:cNvPr id="15" name="直線矢印コネクタ 14"/>
          <p:cNvCxnSpPr>
            <a:endCxn id="12" idx="0"/>
          </p:cNvCxnSpPr>
          <p:nvPr/>
        </p:nvCxnSpPr>
        <p:spPr>
          <a:xfrm flipH="1">
            <a:off x="6634928" y="2683338"/>
            <a:ext cx="82980" cy="31842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649980" y="3802380"/>
            <a:ext cx="334403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11" idx="0"/>
          </p:cNvCxnSpPr>
          <p:nvPr/>
        </p:nvCxnSpPr>
        <p:spPr>
          <a:xfrm flipH="1" flipV="1">
            <a:off x="5391516" y="3912285"/>
            <a:ext cx="682938" cy="57834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43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リダイレクション </a:t>
            </a:r>
            <a:r>
              <a:rPr lang="en-US" altLang="ja-JP" dirty="0"/>
              <a:t>(redirection)</a:t>
            </a:r>
            <a:endParaRPr kumimoji="1" lang="ja-JP" altLang="en-US" dirty="0"/>
          </a:p>
        </p:txBody>
      </p:sp>
      <p:sp>
        <p:nvSpPr>
          <p:cNvPr id="3" name="コンテンツ プレースホルダー 2"/>
          <p:cNvSpPr>
            <a:spLocks noGrp="1"/>
          </p:cNvSpPr>
          <p:nvPr>
            <p:ph idx="1"/>
          </p:nvPr>
        </p:nvSpPr>
        <p:spPr/>
        <p:txBody>
          <a:bodyPr/>
          <a:lstStyle/>
          <a:p>
            <a:r>
              <a:rPr lang="ja-JP" altLang="en-US" dirty="0"/>
              <a:t>ファイルを確認</a:t>
            </a:r>
            <a:endParaRPr kumimoji="1" lang="en-US" altLang="ja-JP" dirty="0"/>
          </a:p>
          <a:p>
            <a:endParaRPr lang="en-US" altLang="ja-JP" dirty="0"/>
          </a:p>
          <a:p>
            <a:pPr marL="0" indent="0">
              <a:buNone/>
            </a:pPr>
            <a:endParaRPr kumimoji="1" lang="en-US" altLang="ja-JP" dirty="0"/>
          </a:p>
        </p:txBody>
      </p:sp>
      <p:sp>
        <p:nvSpPr>
          <p:cNvPr id="4" name="テキスト ボックス 3"/>
          <p:cNvSpPr txBox="1"/>
          <p:nvPr/>
        </p:nvSpPr>
        <p:spPr>
          <a:xfrm>
            <a:off x="1143000" y="2600038"/>
            <a:ext cx="5454122" cy="1815882"/>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ls</a:t>
            </a:r>
            <a:r>
              <a:rPr lang="ja-JP" altLang="en-US" sz="2800" dirty="0"/>
              <a:t>  </a:t>
            </a:r>
            <a:endParaRPr lang="en-US" altLang="ja-JP" sz="2800" dirty="0"/>
          </a:p>
          <a:p>
            <a:r>
              <a:rPr lang="en-US" altLang="ja-JP" sz="2800" dirty="0"/>
              <a:t>Desktop </a:t>
            </a:r>
            <a:r>
              <a:rPr lang="ja-JP" altLang="en-US" sz="2800" dirty="0"/>
              <a:t> </a:t>
            </a:r>
            <a:r>
              <a:rPr lang="en-US" altLang="ja-JP" sz="2800" dirty="0"/>
              <a:t>Library  Pictures  old-home</a:t>
            </a:r>
          </a:p>
          <a:p>
            <a:r>
              <a:rPr lang="en-US" altLang="ja-JP" sz="2800" dirty="0"/>
              <a:t>Documents  Movies  Public  </a:t>
            </a:r>
            <a:r>
              <a:rPr lang="en-US" altLang="ja-JP" sz="2800" dirty="0" err="1"/>
              <a:t>jouhou</a:t>
            </a:r>
            <a:endParaRPr lang="en-US" altLang="ja-JP" sz="2800" dirty="0"/>
          </a:p>
          <a:p>
            <a:r>
              <a:rPr lang="en-US" altLang="ja-JP" sz="2800" dirty="0"/>
              <a:t>Jan2020.txt</a:t>
            </a:r>
          </a:p>
        </p:txBody>
      </p:sp>
      <p:sp>
        <p:nvSpPr>
          <p:cNvPr id="17" name="正方形/長方形 16"/>
          <p:cNvSpPr/>
          <p:nvPr/>
        </p:nvSpPr>
        <p:spPr>
          <a:xfrm>
            <a:off x="1158240" y="3951893"/>
            <a:ext cx="1781400"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686212" y="4927109"/>
            <a:ext cx="2262158" cy="369332"/>
          </a:xfrm>
          <a:prstGeom prst="rect">
            <a:avLst/>
          </a:prstGeom>
          <a:noFill/>
        </p:spPr>
        <p:txBody>
          <a:bodyPr wrap="none" rtlCol="0">
            <a:spAutoFit/>
          </a:bodyPr>
          <a:lstStyle/>
          <a:p>
            <a:r>
              <a:rPr lang="ja-JP" altLang="en-US" dirty="0"/>
              <a:t>作成されたファイル</a:t>
            </a:r>
            <a:endParaRPr kumimoji="1" lang="ja-JP" altLang="en-US" dirty="0"/>
          </a:p>
        </p:txBody>
      </p:sp>
      <p:cxnSp>
        <p:nvCxnSpPr>
          <p:cNvPr id="20" name="直線矢印コネクタ 19"/>
          <p:cNvCxnSpPr/>
          <p:nvPr/>
        </p:nvCxnSpPr>
        <p:spPr>
          <a:xfrm flipH="1" flipV="1">
            <a:off x="1985376" y="4483785"/>
            <a:ext cx="682938" cy="57834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1234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リダイレクション </a:t>
            </a:r>
            <a:r>
              <a:rPr lang="en-US" altLang="ja-JP" dirty="0"/>
              <a:t>(redirection)</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ファイルの中身を表示</a:t>
            </a:r>
            <a:endParaRPr lang="en-US" altLang="ja-JP" dirty="0"/>
          </a:p>
        </p:txBody>
      </p:sp>
      <p:sp>
        <p:nvSpPr>
          <p:cNvPr id="4" name="テキスト ボックス 3"/>
          <p:cNvSpPr txBox="1"/>
          <p:nvPr/>
        </p:nvSpPr>
        <p:spPr>
          <a:xfrm>
            <a:off x="1043940" y="2440018"/>
            <a:ext cx="5218673" cy="3539430"/>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cat  Jan2020.txt</a:t>
            </a:r>
          </a:p>
          <a:p>
            <a:r>
              <a:rPr lang="ja-JP" altLang="en-US" sz="2800" dirty="0"/>
              <a:t>           </a:t>
            </a:r>
            <a:r>
              <a:rPr lang="en-US" altLang="ja-JP" sz="2800" dirty="0"/>
              <a:t>1</a:t>
            </a:r>
            <a:r>
              <a:rPr lang="ja-JP" altLang="en-US" sz="2800" dirty="0"/>
              <a:t>月 </a:t>
            </a:r>
            <a:r>
              <a:rPr lang="en-US" altLang="ja-JP" sz="2800" dirty="0"/>
              <a:t>2020</a:t>
            </a:r>
          </a:p>
          <a:p>
            <a:r>
              <a:rPr lang="ja-JP" altLang="en-US" sz="2800" dirty="0"/>
              <a:t>日 月 火 水 木 金 土</a:t>
            </a:r>
          </a:p>
          <a:p>
            <a:r>
              <a:rPr lang="ja-JP" altLang="en-US" sz="2800" dirty="0"/>
              <a:t>                  </a:t>
            </a:r>
            <a:r>
              <a:rPr lang="en-US" altLang="ja-JP" sz="2800" dirty="0"/>
              <a:t>1   2    3   4</a:t>
            </a:r>
          </a:p>
          <a:p>
            <a:r>
              <a:rPr lang="en-US" altLang="ja-JP" sz="2800" dirty="0"/>
              <a:t> 5   6   7    8   9  10 11</a:t>
            </a:r>
          </a:p>
          <a:p>
            <a:r>
              <a:rPr lang="en-US" altLang="ja-JP" sz="2800" dirty="0"/>
              <a:t>12 13 14 15 16 17 18</a:t>
            </a:r>
          </a:p>
          <a:p>
            <a:r>
              <a:rPr lang="en-US" altLang="ja-JP" sz="2800" dirty="0"/>
              <a:t>19 20 21 22 23 24 25</a:t>
            </a:r>
          </a:p>
          <a:p>
            <a:r>
              <a:rPr lang="en-US" altLang="ja-JP" sz="2800" dirty="0"/>
              <a:t>26 27 28 29 30 31</a:t>
            </a:r>
          </a:p>
        </p:txBody>
      </p:sp>
    </p:spTree>
    <p:extLst>
      <p:ext uri="{BB962C8B-B14F-4D97-AF65-F5344CB8AC3E}">
        <p14:creationId xmlns:p14="http://schemas.microsoft.com/office/powerpoint/2010/main" val="875927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パイプ</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802840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パイプ</a:t>
            </a:r>
            <a:r>
              <a:rPr kumimoji="1" lang="ja-JP" altLang="en-US" dirty="0"/>
              <a:t> </a:t>
            </a:r>
            <a:r>
              <a:rPr kumimoji="1" lang="en-US" altLang="ja-JP" dirty="0"/>
              <a:t>(pipe)</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コマンドを入力すると</a:t>
            </a:r>
            <a:r>
              <a:rPr lang="en-US" altLang="ja-JP" dirty="0"/>
              <a:t>, </a:t>
            </a:r>
            <a:r>
              <a:rPr lang="ja-JP" altLang="en-US" dirty="0"/>
              <a:t>「通常は」結果がターミナルに </a:t>
            </a:r>
            <a:r>
              <a:rPr lang="en-US" altLang="ja-JP" dirty="0"/>
              <a:t>(</a:t>
            </a:r>
            <a:r>
              <a:rPr lang="ja-JP" altLang="en-US" dirty="0"/>
              <a:t>画面に</a:t>
            </a:r>
            <a:r>
              <a:rPr lang="en-US" altLang="ja-JP" dirty="0"/>
              <a:t>) </a:t>
            </a:r>
            <a:r>
              <a:rPr lang="ja-JP" altLang="en-US" dirty="0"/>
              <a:t>表示される</a:t>
            </a:r>
            <a:r>
              <a:rPr lang="en-US" altLang="ja-JP" dirty="0"/>
              <a:t>.</a:t>
            </a:r>
          </a:p>
          <a:p>
            <a:r>
              <a:rPr lang="ja-JP" altLang="en-US" dirty="0"/>
              <a:t>複数のコマンドをつなげて実行したいこともある</a:t>
            </a:r>
            <a:r>
              <a:rPr lang="en-US" altLang="ja-JP" dirty="0"/>
              <a:t>.</a:t>
            </a:r>
          </a:p>
          <a:p>
            <a:r>
              <a:rPr lang="ja-JP" altLang="en-US" dirty="0"/>
              <a:t>コマンドの結果をターミナルに表示せず</a:t>
            </a:r>
            <a:r>
              <a:rPr lang="en-US" altLang="ja-JP" dirty="0"/>
              <a:t>, </a:t>
            </a:r>
            <a:r>
              <a:rPr lang="ja-JP" altLang="en-US" dirty="0"/>
              <a:t>次のコマンドに渡すことができる</a:t>
            </a:r>
            <a:r>
              <a:rPr lang="en-US" altLang="ja-JP"/>
              <a:t>.</a:t>
            </a:r>
            <a:endParaRPr lang="en-US" altLang="ja-JP" dirty="0"/>
          </a:p>
        </p:txBody>
      </p:sp>
    </p:spTree>
    <p:extLst>
      <p:ext uri="{BB962C8B-B14F-4D97-AF65-F5344CB8AC3E}">
        <p14:creationId xmlns:p14="http://schemas.microsoft.com/office/powerpoint/2010/main" val="2598390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パイプ</a:t>
            </a:r>
            <a:r>
              <a:rPr kumimoji="1" lang="ja-JP" altLang="en-US" dirty="0"/>
              <a:t> </a:t>
            </a:r>
            <a:r>
              <a:rPr kumimoji="1" lang="en-US" altLang="ja-JP" dirty="0"/>
              <a:t>(pipe)</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コマンドの標準出力を次のコマンドの標準入力へ送る</a:t>
            </a:r>
            <a:endParaRPr lang="en-US" altLang="ja-JP" dirty="0"/>
          </a:p>
        </p:txBody>
      </p:sp>
      <p:sp>
        <p:nvSpPr>
          <p:cNvPr id="4" name="テキスト ボックス 3"/>
          <p:cNvSpPr txBox="1"/>
          <p:nvPr/>
        </p:nvSpPr>
        <p:spPr>
          <a:xfrm>
            <a:off x="1043940" y="3490324"/>
            <a:ext cx="5404941" cy="954107"/>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ls -</a:t>
            </a:r>
            <a:r>
              <a:rPr lang="en-US" altLang="ja-JP" sz="2800" dirty="0" err="1"/>
              <a:t>lR</a:t>
            </a:r>
            <a:r>
              <a:rPr lang="ja-JP" altLang="en-US" sz="2800" dirty="0"/>
              <a:t>  </a:t>
            </a:r>
            <a:r>
              <a:rPr lang="en-US" altLang="ja-JP" sz="2800" dirty="0"/>
              <a:t>|  grep test</a:t>
            </a:r>
          </a:p>
          <a:p>
            <a:r>
              <a:rPr lang="en-US" altLang="ja-JP" sz="2800" dirty="0" err="1"/>
              <a:t>xxx@DESKTOP</a:t>
            </a:r>
            <a:r>
              <a:rPr lang="en-US" altLang="ja-JP" sz="2800" dirty="0"/>
              <a:t>: $</a:t>
            </a:r>
          </a:p>
        </p:txBody>
      </p:sp>
      <p:sp>
        <p:nvSpPr>
          <p:cNvPr id="5" name="正方形/長方形 4"/>
          <p:cNvSpPr/>
          <p:nvPr/>
        </p:nvSpPr>
        <p:spPr>
          <a:xfrm>
            <a:off x="4427251" y="3517639"/>
            <a:ext cx="319996"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矢印コネクタ 5"/>
          <p:cNvCxnSpPr/>
          <p:nvPr/>
        </p:nvCxnSpPr>
        <p:spPr>
          <a:xfrm>
            <a:off x="4560873" y="3111232"/>
            <a:ext cx="42587" cy="39596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713200" y="2781981"/>
            <a:ext cx="5410648" cy="369332"/>
          </a:xfrm>
          <a:prstGeom prst="rect">
            <a:avLst/>
          </a:prstGeom>
          <a:noFill/>
        </p:spPr>
        <p:txBody>
          <a:bodyPr wrap="none" rtlCol="0">
            <a:spAutoFit/>
          </a:bodyPr>
          <a:lstStyle/>
          <a:p>
            <a:r>
              <a:rPr lang="ja-JP" altLang="en-US" dirty="0"/>
              <a:t>パイプ</a:t>
            </a:r>
            <a:r>
              <a:rPr lang="en-US" altLang="ja-JP" dirty="0"/>
              <a:t>: ls </a:t>
            </a:r>
            <a:r>
              <a:rPr lang="ja-JP" altLang="en-US" dirty="0"/>
              <a:t>コマンドの出力を </a:t>
            </a:r>
            <a:r>
              <a:rPr lang="en-US" altLang="ja-JP" dirty="0"/>
              <a:t>grep </a:t>
            </a:r>
            <a:r>
              <a:rPr lang="ja-JP" altLang="en-US" dirty="0"/>
              <a:t>コマンドの入力へ</a:t>
            </a:r>
            <a:endParaRPr kumimoji="1" lang="ja-JP" altLang="en-US" dirty="0"/>
          </a:p>
        </p:txBody>
      </p:sp>
      <p:sp>
        <p:nvSpPr>
          <p:cNvPr id="8" name="テキスト ボックス 7"/>
          <p:cNvSpPr txBox="1"/>
          <p:nvPr/>
        </p:nvSpPr>
        <p:spPr>
          <a:xfrm>
            <a:off x="4366294" y="5022772"/>
            <a:ext cx="2800960" cy="369332"/>
          </a:xfrm>
          <a:prstGeom prst="rect">
            <a:avLst/>
          </a:prstGeom>
          <a:noFill/>
        </p:spPr>
        <p:txBody>
          <a:bodyPr wrap="none" rtlCol="0">
            <a:spAutoFit/>
          </a:bodyPr>
          <a:lstStyle/>
          <a:p>
            <a:r>
              <a:rPr lang="en-US" altLang="ja-JP" dirty="0"/>
              <a:t>grep </a:t>
            </a:r>
            <a:r>
              <a:rPr lang="ja-JP" altLang="en-US" dirty="0"/>
              <a:t>コマンドの結果が表示</a:t>
            </a:r>
            <a:endParaRPr kumimoji="1" lang="ja-JP" altLang="en-US" dirty="0"/>
          </a:p>
        </p:txBody>
      </p:sp>
      <p:cxnSp>
        <p:nvCxnSpPr>
          <p:cNvPr id="13" name="直線矢印コネクタ 12"/>
          <p:cNvCxnSpPr/>
          <p:nvPr/>
        </p:nvCxnSpPr>
        <p:spPr>
          <a:xfrm flipH="1" flipV="1">
            <a:off x="4025633" y="4494272"/>
            <a:ext cx="375242" cy="5783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3613148" y="3522412"/>
            <a:ext cx="779521"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2098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ユーザインターフェース</a:t>
            </a:r>
            <a:br>
              <a:rPr kumimoji="1" lang="en-US" altLang="ja-JP" dirty="0"/>
            </a:br>
            <a:r>
              <a:rPr kumimoji="1" lang="en-US" altLang="ja-JP" dirty="0"/>
              <a:t>(User Interface; UI)</a:t>
            </a:r>
            <a:endParaRPr kumimoji="1" lang="ja-JP" altLang="en-US" dirty="0"/>
          </a:p>
        </p:txBody>
      </p:sp>
      <p:sp>
        <p:nvSpPr>
          <p:cNvPr id="3" name="コンテンツ プレースホルダー 2"/>
          <p:cNvSpPr>
            <a:spLocks noGrp="1"/>
          </p:cNvSpPr>
          <p:nvPr>
            <p:ph sz="half" idx="1"/>
          </p:nvPr>
        </p:nvSpPr>
        <p:spPr/>
        <p:txBody>
          <a:bodyPr>
            <a:normAutofit fontScale="77500" lnSpcReduction="20000"/>
          </a:bodyPr>
          <a:lstStyle/>
          <a:p>
            <a:r>
              <a:rPr lang="en-US" altLang="ja-JP" dirty="0"/>
              <a:t>GUI (Graphical User Interface)</a:t>
            </a:r>
          </a:p>
          <a:p>
            <a:pPr lvl="1"/>
            <a:r>
              <a:rPr lang="ja-JP" altLang="en-US" dirty="0"/>
              <a:t>主に画面上に表示された図形や画像などをマウス・キーボードの操作や画面へのタッチなどで指定して操作を行う</a:t>
            </a:r>
          </a:p>
          <a:p>
            <a:pPr lvl="1"/>
            <a:r>
              <a:rPr lang="ja-JP" altLang="en-US" dirty="0"/>
              <a:t>直感的に操作を行えるが、計算機への負担は大きい</a:t>
            </a:r>
          </a:p>
          <a:p>
            <a:r>
              <a:rPr lang="en-US" altLang="ja-JP" dirty="0"/>
              <a:t>CUI (Character User Interface)</a:t>
            </a:r>
          </a:p>
          <a:p>
            <a:pPr lvl="1"/>
            <a:r>
              <a:rPr lang="ja-JP" altLang="en-US" dirty="0"/>
              <a:t>主にキーボードからの文字入力で操作を行う</a:t>
            </a:r>
          </a:p>
          <a:p>
            <a:pPr lvl="1"/>
            <a:r>
              <a:rPr lang="ja-JP" altLang="en-US" dirty="0"/>
              <a:t>コマンドさえ覚えればキーボードだけで何でもできる</a:t>
            </a:r>
          </a:p>
          <a:p>
            <a:pPr lvl="1"/>
            <a:r>
              <a:rPr lang="ja-JP" altLang="en-US" dirty="0"/>
              <a:t>計算機への負担が小さい</a:t>
            </a:r>
          </a:p>
          <a:p>
            <a:pPr lvl="1"/>
            <a:r>
              <a:rPr lang="ja-JP" altLang="en-US" dirty="0"/>
              <a:t>サーバ業務やトラブルに強い</a:t>
            </a:r>
          </a:p>
          <a:p>
            <a:endParaRPr kumimoji="1" lang="ja-JP" altLang="en-US" dirty="0"/>
          </a:p>
        </p:txBody>
      </p:sp>
      <p:sp>
        <p:nvSpPr>
          <p:cNvPr id="4" name="コンテンツ プレースホルダー 3"/>
          <p:cNvSpPr>
            <a:spLocks noGrp="1"/>
          </p:cNvSpPr>
          <p:nvPr>
            <p:ph sz="half" idx="2"/>
          </p:nvPr>
        </p:nvSpPr>
        <p:spPr/>
        <p:txBody>
          <a:bodyPr>
            <a:normAutofit fontScale="77500" lnSpcReduction="20000"/>
          </a:bodyPr>
          <a:lstStyle/>
          <a:p>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9336" y="4001294"/>
            <a:ext cx="4201255" cy="1604912"/>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26641" y="1825625"/>
            <a:ext cx="3861329" cy="1919586"/>
          </a:xfrm>
          <a:prstGeom prst="rect">
            <a:avLst/>
          </a:prstGeom>
        </p:spPr>
      </p:pic>
    </p:spTree>
    <p:extLst>
      <p:ext uri="{BB962C8B-B14F-4D97-AF65-F5344CB8AC3E}">
        <p14:creationId xmlns:p14="http://schemas.microsoft.com/office/powerpoint/2010/main" val="3467598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ワイルド</a:t>
            </a:r>
            <a:r>
              <a:rPr kumimoji="1" lang="ja-JP" altLang="en-US" dirty="0"/>
              <a:t>カード</a:t>
            </a:r>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245821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ワイルドカード</a:t>
            </a:r>
          </a:p>
        </p:txBody>
      </p:sp>
      <p:sp>
        <p:nvSpPr>
          <p:cNvPr id="3" name="コンテンツ プレースホルダー 2"/>
          <p:cNvSpPr>
            <a:spLocks noGrp="1"/>
          </p:cNvSpPr>
          <p:nvPr>
            <p:ph idx="1"/>
          </p:nvPr>
        </p:nvSpPr>
        <p:spPr/>
        <p:txBody>
          <a:bodyPr>
            <a:normAutofit/>
          </a:bodyPr>
          <a:lstStyle/>
          <a:p>
            <a:r>
              <a:rPr lang="ja-JP" altLang="en-US" dirty="0"/>
              <a:t>似たような名前のファイルが多数あるとき</a:t>
            </a:r>
            <a:r>
              <a:rPr lang="en-US" altLang="ja-JP" dirty="0"/>
              <a:t>, </a:t>
            </a:r>
            <a:r>
              <a:rPr lang="ja-JP" altLang="en-US" dirty="0"/>
              <a:t>特定の形式を持ったファイルのみを指定したいことがある</a:t>
            </a:r>
            <a:r>
              <a:rPr lang="en-US" altLang="ja-JP" dirty="0"/>
              <a:t>.</a:t>
            </a:r>
          </a:p>
          <a:p>
            <a:pPr lvl="1"/>
            <a:endParaRPr lang="en-US" altLang="ja-JP" dirty="0"/>
          </a:p>
          <a:p>
            <a:r>
              <a:rPr lang="ja-JP" altLang="en-US" dirty="0"/>
              <a:t>複数のファイルを指定するためにはワイルドカードを使用すると良い</a:t>
            </a:r>
            <a:endParaRPr lang="en-US" altLang="ja-JP" dirty="0"/>
          </a:p>
          <a:p>
            <a:pPr lvl="1"/>
            <a:r>
              <a:rPr lang="en-US" altLang="ja-JP" dirty="0"/>
              <a:t>“*”	</a:t>
            </a:r>
            <a:r>
              <a:rPr lang="ja-JP" altLang="en-US" dirty="0"/>
              <a:t>任意の文字数の任意の文字</a:t>
            </a:r>
            <a:endParaRPr lang="en-US" altLang="ja-JP" dirty="0"/>
          </a:p>
          <a:p>
            <a:pPr lvl="1"/>
            <a:r>
              <a:rPr lang="en-US" altLang="ja-JP" dirty="0"/>
              <a:t>“?”	</a:t>
            </a:r>
            <a:r>
              <a:rPr lang="ja-JP" altLang="en-US" dirty="0"/>
              <a:t>任意の </a:t>
            </a:r>
            <a:r>
              <a:rPr lang="en-US" altLang="ja-JP" dirty="0"/>
              <a:t>1 </a:t>
            </a:r>
            <a:r>
              <a:rPr lang="ja-JP" altLang="en-US" dirty="0"/>
              <a:t>文字</a:t>
            </a:r>
            <a:endParaRPr lang="en-US" altLang="ja-JP" dirty="0"/>
          </a:p>
        </p:txBody>
      </p:sp>
    </p:spTree>
    <p:extLst>
      <p:ext uri="{BB962C8B-B14F-4D97-AF65-F5344CB8AC3E}">
        <p14:creationId xmlns:p14="http://schemas.microsoft.com/office/powerpoint/2010/main" val="10668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ワイルドカード</a:t>
            </a:r>
            <a:endParaRPr kumimoji="1" lang="ja-JP" altLang="en-US" dirty="0"/>
          </a:p>
        </p:txBody>
      </p:sp>
      <p:sp>
        <p:nvSpPr>
          <p:cNvPr id="4" name="テキスト ボックス 3"/>
          <p:cNvSpPr txBox="1"/>
          <p:nvPr/>
        </p:nvSpPr>
        <p:spPr>
          <a:xfrm>
            <a:off x="423975" y="1987011"/>
            <a:ext cx="8175764" cy="2246769"/>
          </a:xfrm>
          <a:prstGeom prst="rect">
            <a:avLst/>
          </a:prstGeom>
          <a:noFill/>
          <a:ln>
            <a:solidFill>
              <a:schemeClr val="tx1"/>
            </a:solidFill>
          </a:ln>
        </p:spPr>
        <p:txBody>
          <a:bodyPr wrap="none" rtlCol="0">
            <a:spAutoFit/>
          </a:bodyPr>
          <a:lstStyle/>
          <a:p>
            <a:r>
              <a:rPr lang="en-US" altLang="ja-JP" sz="2800" dirty="0" err="1"/>
              <a:t>xxx@DESKTOP</a:t>
            </a:r>
            <a:r>
              <a:rPr lang="en-US" altLang="ja-JP" sz="2800" dirty="0"/>
              <a:t>: $ ls</a:t>
            </a:r>
          </a:p>
          <a:p>
            <a:r>
              <a:rPr lang="en-US" altLang="ja-JP" sz="2800" dirty="0"/>
              <a:t>Apr.txt  Aug.txt  Feb.txt  Dec.txt  Jan.txt  Jul.txt  Jun.txt  </a:t>
            </a:r>
          </a:p>
          <a:p>
            <a:r>
              <a:rPr lang="en-US" altLang="ja-JP" sz="2800" dirty="0"/>
              <a:t>Mar.txt  May.txt  Nov.txt  Sep.txt</a:t>
            </a:r>
          </a:p>
          <a:p>
            <a:r>
              <a:rPr kumimoji="1" lang="en-US" altLang="ja-JP" sz="2800" dirty="0" err="1"/>
              <a:t>xxx@DESKTOP</a:t>
            </a:r>
            <a:r>
              <a:rPr kumimoji="1" lang="en-US" altLang="ja-JP" sz="2800" dirty="0"/>
              <a:t>: </a:t>
            </a:r>
            <a:r>
              <a:rPr lang="en-US" altLang="ja-JP" sz="2800" dirty="0"/>
              <a:t>$ ls</a:t>
            </a:r>
            <a:r>
              <a:rPr lang="ja-JP" altLang="en-US" sz="2800" dirty="0"/>
              <a:t>  </a:t>
            </a:r>
            <a:r>
              <a:rPr lang="en-US" altLang="ja-JP" sz="2800" dirty="0"/>
              <a:t>J*</a:t>
            </a:r>
          </a:p>
          <a:p>
            <a:r>
              <a:rPr lang="en-US" altLang="ja-JP" sz="2800" dirty="0"/>
              <a:t>Jan.txt  Jul.txt  Jun.txt</a:t>
            </a:r>
          </a:p>
        </p:txBody>
      </p:sp>
      <p:sp>
        <p:nvSpPr>
          <p:cNvPr id="8" name="正方形/長方形 7"/>
          <p:cNvSpPr/>
          <p:nvPr/>
        </p:nvSpPr>
        <p:spPr>
          <a:xfrm>
            <a:off x="3337145" y="3293439"/>
            <a:ext cx="399584"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788175" y="4694562"/>
            <a:ext cx="4648517" cy="369332"/>
          </a:xfrm>
          <a:prstGeom prst="rect">
            <a:avLst/>
          </a:prstGeom>
          <a:noFill/>
        </p:spPr>
        <p:txBody>
          <a:bodyPr wrap="none" rtlCol="0">
            <a:spAutoFit/>
          </a:bodyPr>
          <a:lstStyle/>
          <a:p>
            <a:r>
              <a:rPr lang="en-US" altLang="ja-JP" dirty="0"/>
              <a:t>“J” </a:t>
            </a:r>
            <a:r>
              <a:rPr lang="ja-JP" altLang="en-US" dirty="0"/>
              <a:t>で始まる任意の文字数の名前のファイル</a:t>
            </a:r>
            <a:endParaRPr kumimoji="1" lang="ja-JP" altLang="en-US" dirty="0"/>
          </a:p>
        </p:txBody>
      </p:sp>
      <p:cxnSp>
        <p:nvCxnSpPr>
          <p:cNvPr id="12" name="直線矢印コネクタ 11"/>
          <p:cNvCxnSpPr>
            <a:cxnSpLocks/>
            <a:endCxn id="8" idx="3"/>
          </p:cNvCxnSpPr>
          <p:nvPr/>
        </p:nvCxnSpPr>
        <p:spPr>
          <a:xfrm flipH="1" flipV="1">
            <a:off x="3736729" y="3525453"/>
            <a:ext cx="1791610" cy="108402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591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実習へ</a:t>
            </a:r>
          </a:p>
        </p:txBody>
      </p:sp>
      <p:sp>
        <p:nvSpPr>
          <p:cNvPr id="3" name="コンテンツ プレースホルダー 2"/>
          <p:cNvSpPr>
            <a:spLocks noGrp="1"/>
          </p:cNvSpPr>
          <p:nvPr>
            <p:ph idx="1"/>
          </p:nvPr>
        </p:nvSpPr>
        <p:spPr/>
        <p:txBody>
          <a:bodyPr/>
          <a:lstStyle/>
          <a:p>
            <a:r>
              <a:rPr lang="ja-JP" altLang="en-US" dirty="0"/>
              <a:t>実習のページを見ながら自分でコマンドを入力してみてコマンドの使い方に慣れましょう</a:t>
            </a:r>
            <a:r>
              <a:rPr lang="en-US" altLang="ja-JP" dirty="0"/>
              <a:t>.</a:t>
            </a:r>
          </a:p>
          <a:p>
            <a:pPr lvl="1"/>
            <a:r>
              <a:rPr lang="ja-JP" altLang="en-US" dirty="0"/>
              <a:t>自分で打って動作を確認することが重要！</a:t>
            </a:r>
            <a:endParaRPr lang="en-US" altLang="ja-JP" dirty="0"/>
          </a:p>
          <a:p>
            <a:pPr lvl="2"/>
            <a:r>
              <a:rPr lang="ja-JP" altLang="en-US" dirty="0"/>
              <a:t>惑星学の他の科目と同じことですね</a:t>
            </a:r>
            <a:r>
              <a:rPr lang="en-US" altLang="ja-JP" dirty="0"/>
              <a:t>.</a:t>
            </a:r>
            <a:endParaRPr kumimoji="1" lang="ja-JP" altLang="en-US" dirty="0"/>
          </a:p>
        </p:txBody>
      </p:sp>
    </p:spTree>
    <p:extLst>
      <p:ext uri="{BB962C8B-B14F-4D97-AF65-F5344CB8AC3E}">
        <p14:creationId xmlns:p14="http://schemas.microsoft.com/office/powerpoint/2010/main" val="211757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コマンドを使いこなそう</a:t>
            </a:r>
            <a:endParaRPr kumimoji="1" lang="ja-JP" altLang="en-US" dirty="0"/>
          </a:p>
        </p:txBody>
      </p:sp>
      <p:sp>
        <p:nvSpPr>
          <p:cNvPr id="3" name="コンテンツ プレースホルダー 2"/>
          <p:cNvSpPr>
            <a:spLocks noGrp="1"/>
          </p:cNvSpPr>
          <p:nvPr>
            <p:ph idx="1"/>
          </p:nvPr>
        </p:nvSpPr>
        <p:spPr/>
        <p:txBody>
          <a:bodyPr/>
          <a:lstStyle/>
          <a:p>
            <a:r>
              <a:rPr lang="ja-JP" altLang="en-US" dirty="0"/>
              <a:t>多くの</a:t>
            </a:r>
            <a:r>
              <a:rPr kumimoji="1" lang="ja-JP" altLang="en-US" dirty="0"/>
              <a:t>科学技術計算・データ解析</a:t>
            </a:r>
            <a:r>
              <a:rPr lang="ja-JP" altLang="en-US" dirty="0"/>
              <a:t>は</a:t>
            </a:r>
            <a:r>
              <a:rPr kumimoji="1" lang="en-US" altLang="ja-JP" dirty="0"/>
              <a:t>, Unix/Linux </a:t>
            </a:r>
            <a:r>
              <a:rPr kumimoji="1" lang="ja-JP" altLang="en-US" dirty="0"/>
              <a:t>の </a:t>
            </a:r>
            <a:r>
              <a:rPr kumimoji="1" lang="en-US" altLang="ja-JP" dirty="0"/>
              <a:t>CUI </a:t>
            </a:r>
            <a:r>
              <a:rPr kumimoji="1" lang="ja-JP" altLang="en-US" dirty="0"/>
              <a:t>上でのコマンド入力で実施することになる</a:t>
            </a:r>
            <a:r>
              <a:rPr kumimoji="1" lang="en-US" altLang="ja-JP" dirty="0"/>
              <a:t>.</a:t>
            </a:r>
          </a:p>
          <a:p>
            <a:r>
              <a:rPr lang="ja-JP" altLang="en-US" dirty="0"/>
              <a:t>コマンドに慣れて</a:t>
            </a:r>
            <a:r>
              <a:rPr lang="en-US" altLang="ja-JP" dirty="0"/>
              <a:t>, </a:t>
            </a:r>
            <a:r>
              <a:rPr lang="ja-JP" altLang="en-US" dirty="0"/>
              <a:t>たくさんのコマンドを使いこなそう</a:t>
            </a:r>
            <a:r>
              <a:rPr lang="en-US" altLang="ja-JP" dirty="0"/>
              <a:t>.</a:t>
            </a:r>
          </a:p>
          <a:p>
            <a:endParaRPr kumimoji="1" lang="en-US" altLang="ja-JP" dirty="0"/>
          </a:p>
        </p:txBody>
      </p:sp>
    </p:spTree>
    <p:extLst>
      <p:ext uri="{BB962C8B-B14F-4D97-AF65-F5344CB8AC3E}">
        <p14:creationId xmlns:p14="http://schemas.microsoft.com/office/powerpoint/2010/main" val="1031110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コマンドを打つ時の決まり</a:t>
            </a:r>
          </a:p>
        </p:txBody>
      </p:sp>
      <p:sp>
        <p:nvSpPr>
          <p:cNvPr id="3" name="コンテンツ プレースホルダー 2"/>
          <p:cNvSpPr>
            <a:spLocks noGrp="1"/>
          </p:cNvSpPr>
          <p:nvPr>
            <p:ph idx="1"/>
          </p:nvPr>
        </p:nvSpPr>
        <p:spPr/>
        <p:txBody>
          <a:bodyPr/>
          <a:lstStyle/>
          <a:p>
            <a:r>
              <a:rPr kumimoji="1" lang="ja-JP" altLang="en-US" dirty="0"/>
              <a:t>「ターミナル」に入力する</a:t>
            </a:r>
            <a:r>
              <a:rPr kumimoji="1" lang="en-US" altLang="ja-JP" dirty="0"/>
              <a:t>.</a:t>
            </a:r>
          </a:p>
          <a:p>
            <a:pPr lvl="1"/>
            <a:r>
              <a:rPr lang="ja-JP" altLang="en-US" dirty="0"/>
              <a:t>例えば </a:t>
            </a:r>
            <a:r>
              <a:rPr lang="en-US" altLang="ja-JP" dirty="0"/>
              <a:t>MSWord </a:t>
            </a:r>
            <a:r>
              <a:rPr lang="ja-JP" altLang="en-US" dirty="0"/>
              <a:t>に入力しても何も起こらない</a:t>
            </a:r>
            <a:r>
              <a:rPr lang="en-US" altLang="ja-JP" dirty="0"/>
              <a:t>.</a:t>
            </a:r>
            <a:endParaRPr kumimoji="1" lang="en-US" altLang="ja-JP" dirty="0"/>
          </a:p>
          <a:p>
            <a:r>
              <a:rPr kumimoji="1" lang="ja-JP" altLang="en-US" dirty="0"/>
              <a:t>プロンプトの後に入力</a:t>
            </a:r>
            <a:r>
              <a:rPr lang="ja-JP" altLang="en-US" dirty="0"/>
              <a:t>する</a:t>
            </a:r>
            <a:r>
              <a:rPr lang="en-US" altLang="ja-JP" dirty="0"/>
              <a:t>.</a:t>
            </a:r>
          </a:p>
          <a:p>
            <a:r>
              <a:rPr kumimoji="1" lang="ja-JP" altLang="en-US" dirty="0"/>
              <a:t>必ず半角英数字を使用する</a:t>
            </a:r>
            <a:r>
              <a:rPr kumimoji="1" lang="en-US" altLang="ja-JP" dirty="0"/>
              <a:t>.</a:t>
            </a:r>
          </a:p>
          <a:p>
            <a:r>
              <a:rPr lang="ja-JP" altLang="en-US" dirty="0"/>
              <a:t>大文字と小文字の違いを正しく入力する</a:t>
            </a:r>
            <a:r>
              <a:rPr lang="en-US" altLang="ja-JP" dirty="0"/>
              <a:t>. </a:t>
            </a:r>
          </a:p>
          <a:p>
            <a:pPr lvl="1"/>
            <a:r>
              <a:rPr lang="ja-JP" altLang="en-US" dirty="0"/>
              <a:t>ほとんどの場合には</a:t>
            </a:r>
            <a:r>
              <a:rPr lang="en-US" altLang="ja-JP" dirty="0"/>
              <a:t>, </a:t>
            </a:r>
            <a:r>
              <a:rPr lang="ja-JP" altLang="en-US" dirty="0"/>
              <a:t>コマンドは小文字で記述</a:t>
            </a:r>
            <a:endParaRPr lang="en-US" altLang="ja-JP" dirty="0"/>
          </a:p>
          <a:p>
            <a:r>
              <a:rPr kumimoji="1" lang="ja-JP" altLang="en-US" dirty="0"/>
              <a:t>コマンドとオプションの間は半角スペースを空ける</a:t>
            </a:r>
            <a:r>
              <a:rPr kumimoji="1" lang="en-US" altLang="ja-JP" dirty="0"/>
              <a:t>.</a:t>
            </a:r>
          </a:p>
          <a:p>
            <a:r>
              <a:rPr kumimoji="1" lang="ja-JP" altLang="en-US" dirty="0"/>
              <a:t>入力が終わったら </a:t>
            </a:r>
            <a:r>
              <a:rPr kumimoji="1" lang="en-US" altLang="ja-JP" dirty="0"/>
              <a:t>[Enter] </a:t>
            </a:r>
            <a:r>
              <a:rPr kumimoji="1" lang="ja-JP" altLang="en-US" dirty="0"/>
              <a:t>キーを押す</a:t>
            </a:r>
            <a:r>
              <a:rPr kumimoji="1" lang="en-US" altLang="ja-JP" dirty="0"/>
              <a:t>.</a:t>
            </a:r>
            <a:endParaRPr kumimoji="1" lang="ja-JP" altLang="en-US" dirty="0"/>
          </a:p>
        </p:txBody>
      </p:sp>
    </p:spTree>
    <p:extLst>
      <p:ext uri="{BB962C8B-B14F-4D97-AF65-F5344CB8AC3E}">
        <p14:creationId xmlns:p14="http://schemas.microsoft.com/office/powerpoint/2010/main" val="24767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コマンドを打つ時の決まり</a:t>
            </a:r>
          </a:p>
        </p:txBody>
      </p:sp>
      <p:sp>
        <p:nvSpPr>
          <p:cNvPr id="3" name="コンテンツ プレースホルダー 2"/>
          <p:cNvSpPr>
            <a:spLocks noGrp="1"/>
          </p:cNvSpPr>
          <p:nvPr>
            <p:ph idx="1"/>
          </p:nvPr>
        </p:nvSpPr>
        <p:spPr/>
        <p:txBody>
          <a:bodyPr/>
          <a:lstStyle/>
          <a:p>
            <a:r>
              <a:rPr kumimoji="1" lang="ja-JP" altLang="en-US" dirty="0"/>
              <a:t>コマンドのみの場合</a:t>
            </a:r>
            <a:endParaRPr kumimoji="1" lang="en-US" altLang="ja-JP" dirty="0"/>
          </a:p>
          <a:p>
            <a:endParaRPr lang="en-US" altLang="ja-JP" dirty="0"/>
          </a:p>
          <a:p>
            <a:pPr marL="0" indent="0">
              <a:buNone/>
            </a:pPr>
            <a:endParaRPr kumimoji="1" lang="en-US" altLang="ja-JP" dirty="0"/>
          </a:p>
        </p:txBody>
      </p:sp>
      <p:sp>
        <p:nvSpPr>
          <p:cNvPr id="4" name="テキスト ボックス 3"/>
          <p:cNvSpPr txBox="1"/>
          <p:nvPr/>
        </p:nvSpPr>
        <p:spPr>
          <a:xfrm>
            <a:off x="1143000" y="3308698"/>
            <a:ext cx="5454122" cy="1384995"/>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ls</a:t>
            </a:r>
            <a:r>
              <a:rPr lang="ja-JP" altLang="en-US" sz="2800" dirty="0"/>
              <a:t>  </a:t>
            </a:r>
            <a:endParaRPr lang="en-US" altLang="ja-JP" sz="2800" dirty="0"/>
          </a:p>
          <a:p>
            <a:r>
              <a:rPr lang="en-US" altLang="ja-JP" sz="2800" dirty="0"/>
              <a:t>Desktop </a:t>
            </a:r>
            <a:r>
              <a:rPr lang="ja-JP" altLang="en-US" sz="2800" dirty="0"/>
              <a:t> </a:t>
            </a:r>
            <a:r>
              <a:rPr lang="en-US" altLang="ja-JP" sz="2800" dirty="0"/>
              <a:t>Library  Pictures  old-home</a:t>
            </a:r>
          </a:p>
          <a:p>
            <a:r>
              <a:rPr lang="en-US" altLang="ja-JP" sz="2800" dirty="0"/>
              <a:t>Documents  Movies  Public  </a:t>
            </a:r>
            <a:r>
              <a:rPr lang="en-US" altLang="ja-JP" sz="2800" dirty="0" err="1"/>
              <a:t>jouhou</a:t>
            </a:r>
            <a:endParaRPr lang="en-US" altLang="ja-JP" sz="2800" dirty="0"/>
          </a:p>
        </p:txBody>
      </p:sp>
      <p:sp>
        <p:nvSpPr>
          <p:cNvPr id="8" name="テキスト ボックス 7"/>
          <p:cNvSpPr txBox="1"/>
          <p:nvPr/>
        </p:nvSpPr>
        <p:spPr>
          <a:xfrm>
            <a:off x="1071001" y="2388385"/>
            <a:ext cx="1338828" cy="369332"/>
          </a:xfrm>
          <a:prstGeom prst="rect">
            <a:avLst/>
          </a:prstGeom>
          <a:noFill/>
        </p:spPr>
        <p:txBody>
          <a:bodyPr wrap="none" rtlCol="0">
            <a:spAutoFit/>
          </a:bodyPr>
          <a:lstStyle/>
          <a:p>
            <a:r>
              <a:rPr lang="ja-JP" altLang="en-US" dirty="0"/>
              <a:t>プロンプト</a:t>
            </a:r>
            <a:endParaRPr kumimoji="1" lang="ja-JP" altLang="en-US" dirty="0"/>
          </a:p>
        </p:txBody>
      </p:sp>
      <p:sp>
        <p:nvSpPr>
          <p:cNvPr id="12" name="正方形/長方形 11"/>
          <p:cNvSpPr/>
          <p:nvPr/>
        </p:nvSpPr>
        <p:spPr>
          <a:xfrm>
            <a:off x="1196340" y="3352284"/>
            <a:ext cx="2496429"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cxnSpLocks/>
            <a:endCxn id="12" idx="0"/>
          </p:cNvCxnSpPr>
          <p:nvPr/>
        </p:nvCxnSpPr>
        <p:spPr>
          <a:xfrm>
            <a:off x="1744980" y="2739093"/>
            <a:ext cx="699575" cy="61319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3733720" y="3352284"/>
            <a:ext cx="324475"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a:endCxn id="15" idx="0"/>
          </p:cNvCxnSpPr>
          <p:nvPr/>
        </p:nvCxnSpPr>
        <p:spPr>
          <a:xfrm flipH="1">
            <a:off x="3895958" y="2739093"/>
            <a:ext cx="386402" cy="61319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3714287" y="2382496"/>
            <a:ext cx="1107996" cy="369332"/>
          </a:xfrm>
          <a:prstGeom prst="rect">
            <a:avLst/>
          </a:prstGeom>
          <a:noFill/>
        </p:spPr>
        <p:txBody>
          <a:bodyPr wrap="none" rtlCol="0">
            <a:spAutoFit/>
          </a:bodyPr>
          <a:lstStyle/>
          <a:p>
            <a:r>
              <a:rPr lang="ja-JP" altLang="en-US" dirty="0"/>
              <a:t>コマンド</a:t>
            </a:r>
            <a:endParaRPr kumimoji="1" lang="ja-JP" altLang="en-US" dirty="0"/>
          </a:p>
        </p:txBody>
      </p:sp>
      <p:sp>
        <p:nvSpPr>
          <p:cNvPr id="23" name="テキスト ボックス 22"/>
          <p:cNvSpPr txBox="1"/>
          <p:nvPr/>
        </p:nvSpPr>
        <p:spPr>
          <a:xfrm>
            <a:off x="7168247" y="4080902"/>
            <a:ext cx="1800493" cy="369332"/>
          </a:xfrm>
          <a:prstGeom prst="rect">
            <a:avLst/>
          </a:prstGeom>
          <a:noFill/>
        </p:spPr>
        <p:txBody>
          <a:bodyPr wrap="none" rtlCol="0">
            <a:spAutoFit/>
          </a:bodyPr>
          <a:lstStyle/>
          <a:p>
            <a:r>
              <a:rPr lang="ja-JP" altLang="en-US" dirty="0"/>
              <a:t>コマンドの結果</a:t>
            </a:r>
            <a:endParaRPr kumimoji="1" lang="ja-JP" altLang="en-US" dirty="0"/>
          </a:p>
        </p:txBody>
      </p:sp>
      <p:cxnSp>
        <p:nvCxnSpPr>
          <p:cNvPr id="30" name="直線矢印コネクタ 29"/>
          <p:cNvCxnSpPr>
            <a:stCxn id="31" idx="1"/>
          </p:cNvCxnSpPr>
          <p:nvPr/>
        </p:nvCxnSpPr>
        <p:spPr>
          <a:xfrm flipH="1">
            <a:off x="4376112" y="2938652"/>
            <a:ext cx="388554" cy="42378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764666" y="2753986"/>
            <a:ext cx="2727221" cy="369332"/>
          </a:xfrm>
          <a:prstGeom prst="rect">
            <a:avLst/>
          </a:prstGeom>
          <a:noFill/>
        </p:spPr>
        <p:txBody>
          <a:bodyPr wrap="none" rtlCol="0">
            <a:spAutoFit/>
          </a:bodyPr>
          <a:lstStyle/>
          <a:p>
            <a:r>
              <a:rPr lang="ja-JP" altLang="en-US" dirty="0"/>
              <a:t>コマンドの後には </a:t>
            </a:r>
            <a:r>
              <a:rPr lang="en-US" altLang="ja-JP" dirty="0"/>
              <a:t>[Enter]</a:t>
            </a:r>
            <a:endParaRPr kumimoji="1" lang="ja-JP" altLang="en-US" dirty="0"/>
          </a:p>
        </p:txBody>
      </p:sp>
      <p:sp>
        <p:nvSpPr>
          <p:cNvPr id="34" name="右中かっこ 33"/>
          <p:cNvSpPr/>
          <p:nvPr/>
        </p:nvSpPr>
        <p:spPr>
          <a:xfrm>
            <a:off x="6644640" y="3916680"/>
            <a:ext cx="304800" cy="67818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D05408BD-531C-424B-A927-6BE74C184041}"/>
              </a:ext>
            </a:extLst>
          </p:cNvPr>
          <p:cNvSpPr txBox="1"/>
          <p:nvPr/>
        </p:nvSpPr>
        <p:spPr>
          <a:xfrm>
            <a:off x="1303020" y="5265420"/>
            <a:ext cx="7056740" cy="1477328"/>
          </a:xfrm>
          <a:prstGeom prst="rect">
            <a:avLst/>
          </a:prstGeom>
          <a:noFill/>
        </p:spPr>
        <p:txBody>
          <a:bodyPr wrap="none" rtlCol="0">
            <a:spAutoFit/>
          </a:bodyPr>
          <a:lstStyle/>
          <a:p>
            <a:r>
              <a:rPr kumimoji="1" lang="ja-JP" altLang="en-US" dirty="0"/>
              <a:t>注意</a:t>
            </a:r>
            <a:r>
              <a:rPr kumimoji="1" lang="en-US" altLang="ja-JP" dirty="0"/>
              <a:t>: </a:t>
            </a:r>
          </a:p>
          <a:p>
            <a:r>
              <a:rPr kumimoji="1" lang="ja-JP" altLang="en-US" dirty="0"/>
              <a:t>    プロンプトは </a:t>
            </a:r>
            <a:r>
              <a:rPr kumimoji="1" lang="en-US" altLang="ja-JP" dirty="0"/>
              <a:t>OS </a:t>
            </a:r>
            <a:r>
              <a:rPr kumimoji="1" lang="ja-JP" altLang="en-US" dirty="0"/>
              <a:t>によって異なります</a:t>
            </a:r>
            <a:r>
              <a:rPr kumimoji="1" lang="en-US" altLang="ja-JP" dirty="0"/>
              <a:t>. </a:t>
            </a:r>
          </a:p>
          <a:p>
            <a:r>
              <a:rPr kumimoji="1" lang="en-US" altLang="ja-JP" dirty="0"/>
              <a:t>    </a:t>
            </a:r>
            <a:r>
              <a:rPr kumimoji="1" lang="ja-JP" altLang="en-US" dirty="0"/>
              <a:t>上の例ではプロンプトの最後が </a:t>
            </a:r>
            <a:r>
              <a:rPr kumimoji="1" lang="en-US" altLang="ja-JP" dirty="0"/>
              <a:t>$ </a:t>
            </a:r>
            <a:r>
              <a:rPr kumimoji="1" lang="ja-JP" altLang="en-US" dirty="0"/>
              <a:t>ですが</a:t>
            </a:r>
            <a:r>
              <a:rPr kumimoji="1" lang="en-US" altLang="ja-JP" dirty="0"/>
              <a:t>, Mac </a:t>
            </a:r>
            <a:r>
              <a:rPr kumimoji="1" lang="ja-JP" altLang="en-US" dirty="0"/>
              <a:t>では </a:t>
            </a:r>
            <a:r>
              <a:rPr kumimoji="1" lang="en-US" altLang="ja-JP" dirty="0"/>
              <a:t>% </a:t>
            </a:r>
            <a:r>
              <a:rPr kumimoji="1" lang="ja-JP" altLang="en-US" dirty="0" err="1"/>
              <a:t>のようです</a:t>
            </a:r>
            <a:r>
              <a:rPr kumimoji="1" lang="en-US" altLang="ja-JP" dirty="0"/>
              <a:t>.</a:t>
            </a:r>
          </a:p>
          <a:p>
            <a:r>
              <a:rPr lang="en-US" altLang="ja-JP" dirty="0"/>
              <a:t>     </a:t>
            </a:r>
            <a:r>
              <a:rPr lang="ja-JP" altLang="en-US" dirty="0"/>
              <a:t>プロンプトの最後に </a:t>
            </a:r>
            <a:r>
              <a:rPr lang="en-US" altLang="ja-JP" dirty="0"/>
              <a:t>% </a:t>
            </a:r>
            <a:r>
              <a:rPr lang="ja-JP" altLang="en-US" dirty="0"/>
              <a:t>が表示されている場合に </a:t>
            </a:r>
            <a:r>
              <a:rPr lang="en-US" altLang="ja-JP" dirty="0"/>
              <a:t>$ </a:t>
            </a:r>
            <a:r>
              <a:rPr lang="ja-JP" altLang="en-US" dirty="0"/>
              <a:t>を入力する</a:t>
            </a:r>
            <a:endParaRPr lang="en-US" altLang="ja-JP" dirty="0"/>
          </a:p>
          <a:p>
            <a:r>
              <a:rPr lang="en-US" altLang="ja-JP"/>
              <a:t>     </a:t>
            </a:r>
            <a:r>
              <a:rPr lang="ja-JP" altLang="en-US"/>
              <a:t>必要</a:t>
            </a:r>
            <a:r>
              <a:rPr lang="ja-JP" altLang="en-US" dirty="0"/>
              <a:t>はありません</a:t>
            </a:r>
            <a:r>
              <a:rPr lang="en-US" altLang="ja-JP" dirty="0"/>
              <a:t>.</a:t>
            </a:r>
            <a:endParaRPr kumimoji="1" lang="ja-JP" altLang="en-US" dirty="0"/>
          </a:p>
        </p:txBody>
      </p:sp>
    </p:spTree>
    <p:extLst>
      <p:ext uri="{BB962C8B-B14F-4D97-AF65-F5344CB8AC3E}">
        <p14:creationId xmlns:p14="http://schemas.microsoft.com/office/powerpoint/2010/main" val="230448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コマンドを打つ時の決まり</a:t>
            </a:r>
          </a:p>
        </p:txBody>
      </p:sp>
      <p:sp>
        <p:nvSpPr>
          <p:cNvPr id="3" name="コンテンツ プレースホルダー 2"/>
          <p:cNvSpPr>
            <a:spLocks noGrp="1"/>
          </p:cNvSpPr>
          <p:nvPr>
            <p:ph idx="1"/>
          </p:nvPr>
        </p:nvSpPr>
        <p:spPr/>
        <p:txBody>
          <a:bodyPr/>
          <a:lstStyle/>
          <a:p>
            <a:r>
              <a:rPr kumimoji="1" lang="ja-JP" altLang="en-US" dirty="0"/>
              <a:t>コマンド</a:t>
            </a:r>
            <a:r>
              <a:rPr lang="ja-JP" altLang="en-US" dirty="0"/>
              <a:t>＋オプション</a:t>
            </a:r>
            <a:r>
              <a:rPr kumimoji="1" lang="ja-JP" altLang="en-US" dirty="0"/>
              <a:t>の場合</a:t>
            </a:r>
            <a:endParaRPr kumimoji="1" lang="en-US" altLang="ja-JP" dirty="0"/>
          </a:p>
          <a:p>
            <a:endParaRPr lang="en-US" altLang="ja-JP" dirty="0"/>
          </a:p>
          <a:p>
            <a:pPr marL="0" indent="0">
              <a:buNone/>
            </a:pPr>
            <a:endParaRPr kumimoji="1" lang="en-US" altLang="ja-JP" dirty="0"/>
          </a:p>
        </p:txBody>
      </p:sp>
      <p:sp>
        <p:nvSpPr>
          <p:cNvPr id="4" name="テキスト ボックス 3"/>
          <p:cNvSpPr txBox="1"/>
          <p:nvPr/>
        </p:nvSpPr>
        <p:spPr>
          <a:xfrm>
            <a:off x="380620" y="3308698"/>
            <a:ext cx="8392875" cy="2677656"/>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ls</a:t>
            </a:r>
            <a:r>
              <a:rPr lang="ja-JP" altLang="en-US" sz="2800" dirty="0"/>
              <a:t>     </a:t>
            </a:r>
            <a:r>
              <a:rPr lang="en-US" altLang="ja-JP" sz="2800" dirty="0"/>
              <a:t>-l</a:t>
            </a:r>
          </a:p>
          <a:p>
            <a:r>
              <a:rPr lang="ja-JP" altLang="en-US" sz="2800" dirty="0"/>
              <a:t>合計</a:t>
            </a:r>
            <a:r>
              <a:rPr lang="en-US" altLang="ja-JP" sz="2800" dirty="0"/>
              <a:t>1520</a:t>
            </a:r>
          </a:p>
          <a:p>
            <a:r>
              <a:rPr lang="en-US" altLang="ja-JP" sz="2800" dirty="0" err="1"/>
              <a:t>drwx</a:t>
            </a:r>
            <a:r>
              <a:rPr lang="en-US" altLang="ja-JP" sz="2800" dirty="0"/>
              <a:t>------ 2   XXX student 4096 Mar 28 12:47 Desktop</a:t>
            </a:r>
          </a:p>
          <a:p>
            <a:r>
              <a:rPr lang="en-US" altLang="ja-JP" sz="2800" dirty="0" err="1"/>
              <a:t>drwx</a:t>
            </a:r>
            <a:r>
              <a:rPr lang="en-US" altLang="ja-JP" sz="2800" dirty="0"/>
              <a:t>------ 2   XXX student   256 Mar   7 2005  Documents</a:t>
            </a:r>
          </a:p>
          <a:p>
            <a:r>
              <a:rPr lang="en-US" altLang="ja-JP" sz="2800" dirty="0" err="1"/>
              <a:t>drwx</a:t>
            </a:r>
            <a:r>
              <a:rPr lang="en-US" altLang="ja-JP" sz="2800" dirty="0"/>
              <a:t>------ 23 XXX student 4096 Apr   4 14:47  Library</a:t>
            </a:r>
          </a:p>
          <a:p>
            <a:r>
              <a:rPr lang="en-US" altLang="ja-JP" sz="2800" dirty="0"/>
              <a:t>...</a:t>
            </a:r>
          </a:p>
        </p:txBody>
      </p:sp>
      <p:sp>
        <p:nvSpPr>
          <p:cNvPr id="17" name="正方形/長方形 16"/>
          <p:cNvSpPr/>
          <p:nvPr/>
        </p:nvSpPr>
        <p:spPr>
          <a:xfrm>
            <a:off x="3517902" y="3364378"/>
            <a:ext cx="342900"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a:off x="2758834" y="2751828"/>
            <a:ext cx="501447" cy="61319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997980" y="2382496"/>
            <a:ext cx="1569660" cy="369332"/>
          </a:xfrm>
          <a:prstGeom prst="rect">
            <a:avLst/>
          </a:prstGeom>
          <a:noFill/>
        </p:spPr>
        <p:txBody>
          <a:bodyPr wrap="none" rtlCol="0">
            <a:spAutoFit/>
          </a:bodyPr>
          <a:lstStyle/>
          <a:p>
            <a:r>
              <a:rPr lang="ja-JP" altLang="en-US" dirty="0"/>
              <a:t>半角スペース</a:t>
            </a:r>
            <a:endParaRPr kumimoji="1" lang="ja-JP" altLang="en-US" dirty="0"/>
          </a:p>
        </p:txBody>
      </p:sp>
      <p:cxnSp>
        <p:nvCxnSpPr>
          <p:cNvPr id="24" name="直線矢印コネクタ 23"/>
          <p:cNvCxnSpPr>
            <a:endCxn id="17" idx="0"/>
          </p:cNvCxnSpPr>
          <p:nvPr/>
        </p:nvCxnSpPr>
        <p:spPr>
          <a:xfrm flipH="1">
            <a:off x="3689352" y="2811780"/>
            <a:ext cx="620970" cy="55259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310702" y="2588340"/>
            <a:ext cx="1338828" cy="369332"/>
          </a:xfrm>
          <a:prstGeom prst="rect">
            <a:avLst/>
          </a:prstGeom>
          <a:noFill/>
        </p:spPr>
        <p:txBody>
          <a:bodyPr wrap="none" rtlCol="0">
            <a:spAutoFit/>
          </a:bodyPr>
          <a:lstStyle/>
          <a:p>
            <a:r>
              <a:rPr lang="ja-JP" altLang="en-US" dirty="0"/>
              <a:t>オプション</a:t>
            </a:r>
            <a:endParaRPr kumimoji="1" lang="ja-JP" altLang="en-US" dirty="0"/>
          </a:p>
        </p:txBody>
      </p:sp>
      <p:sp>
        <p:nvSpPr>
          <p:cNvPr id="5" name="テキスト ボックス 4"/>
          <p:cNvSpPr txBox="1"/>
          <p:nvPr/>
        </p:nvSpPr>
        <p:spPr>
          <a:xfrm rot="16200000">
            <a:off x="3161563" y="3662641"/>
            <a:ext cx="415498" cy="369332"/>
          </a:xfrm>
          <a:prstGeom prst="rect">
            <a:avLst/>
          </a:prstGeom>
          <a:noFill/>
        </p:spPr>
        <p:txBody>
          <a:bodyPr wrap="none" rtlCol="0">
            <a:spAutoFit/>
          </a:bodyPr>
          <a:lstStyle/>
          <a:p>
            <a:r>
              <a:rPr lang="ja-JP" altLang="en-US" dirty="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1684507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コマンドを打つ時の決まり</a:t>
            </a:r>
          </a:p>
        </p:txBody>
      </p:sp>
      <p:sp>
        <p:nvSpPr>
          <p:cNvPr id="3" name="コンテンツ プレースホルダー 2"/>
          <p:cNvSpPr>
            <a:spLocks noGrp="1"/>
          </p:cNvSpPr>
          <p:nvPr>
            <p:ph idx="1"/>
          </p:nvPr>
        </p:nvSpPr>
        <p:spPr/>
        <p:txBody>
          <a:bodyPr/>
          <a:lstStyle/>
          <a:p>
            <a:r>
              <a:rPr kumimoji="1" lang="ja-JP" altLang="en-US" dirty="0"/>
              <a:t>コマンド</a:t>
            </a:r>
            <a:r>
              <a:rPr lang="ja-JP" altLang="en-US" dirty="0"/>
              <a:t>＋オプション＋引数</a:t>
            </a:r>
            <a:r>
              <a:rPr kumimoji="1" lang="ja-JP" altLang="en-US" dirty="0"/>
              <a:t>の場合</a:t>
            </a:r>
            <a:endParaRPr kumimoji="1" lang="en-US" altLang="ja-JP" dirty="0"/>
          </a:p>
          <a:p>
            <a:endParaRPr lang="en-US" altLang="ja-JP" dirty="0"/>
          </a:p>
          <a:p>
            <a:pPr marL="0" indent="0">
              <a:buNone/>
            </a:pPr>
            <a:endParaRPr kumimoji="1" lang="en-US" altLang="ja-JP" dirty="0"/>
          </a:p>
        </p:txBody>
      </p:sp>
      <p:sp>
        <p:nvSpPr>
          <p:cNvPr id="4" name="テキスト ボックス 3"/>
          <p:cNvSpPr txBox="1"/>
          <p:nvPr/>
        </p:nvSpPr>
        <p:spPr>
          <a:xfrm>
            <a:off x="380620" y="3308698"/>
            <a:ext cx="7396577" cy="1815882"/>
          </a:xfrm>
          <a:prstGeom prst="rect">
            <a:avLst/>
          </a:prstGeom>
          <a:noFill/>
          <a:ln>
            <a:solidFill>
              <a:schemeClr val="tx1"/>
            </a:solidFill>
          </a:ln>
        </p:spPr>
        <p:txBody>
          <a:bodyPr wrap="none" rtlCol="0">
            <a:spAutoFit/>
          </a:bodyPr>
          <a:lstStyle/>
          <a:p>
            <a:r>
              <a:rPr kumimoji="1" lang="en-US" altLang="ja-JP" sz="2800" dirty="0" err="1"/>
              <a:t>xxx@DESKTOP</a:t>
            </a:r>
            <a:r>
              <a:rPr kumimoji="1" lang="en-US" altLang="ja-JP" sz="2800" dirty="0"/>
              <a:t>: </a:t>
            </a:r>
            <a:r>
              <a:rPr lang="en-US" altLang="ja-JP" sz="2800" dirty="0"/>
              <a:t>$ ls</a:t>
            </a:r>
            <a:r>
              <a:rPr lang="ja-JP" altLang="en-US" sz="2800" dirty="0"/>
              <a:t>    </a:t>
            </a:r>
            <a:r>
              <a:rPr lang="en-US" altLang="ja-JP" sz="2800" dirty="0"/>
              <a:t>-l     Desktop</a:t>
            </a:r>
          </a:p>
          <a:p>
            <a:r>
              <a:rPr lang="ja-JP" altLang="en-US" sz="2800" dirty="0"/>
              <a:t>合計</a:t>
            </a:r>
            <a:r>
              <a:rPr lang="en-US" altLang="ja-JP" sz="2800" dirty="0"/>
              <a:t>150</a:t>
            </a:r>
          </a:p>
          <a:p>
            <a:r>
              <a:rPr lang="en-US" altLang="ja-JP" sz="2800" dirty="0"/>
              <a:t>-</a:t>
            </a:r>
            <a:r>
              <a:rPr lang="en-US" altLang="ja-JP" sz="2800" dirty="0" err="1"/>
              <a:t>rwx</a:t>
            </a:r>
            <a:r>
              <a:rPr lang="en-US" altLang="ja-JP" sz="2800" dirty="0"/>
              <a:t>------ 1   XXX student 55 Mar 26 11:10 Test.txt</a:t>
            </a:r>
          </a:p>
          <a:p>
            <a:r>
              <a:rPr lang="en-US" altLang="ja-JP" sz="2800" dirty="0"/>
              <a:t>...</a:t>
            </a:r>
          </a:p>
        </p:txBody>
      </p:sp>
      <p:sp>
        <p:nvSpPr>
          <p:cNvPr id="17" name="正方形/長方形 16"/>
          <p:cNvSpPr/>
          <p:nvPr/>
        </p:nvSpPr>
        <p:spPr>
          <a:xfrm>
            <a:off x="4098194" y="3364378"/>
            <a:ext cx="1264526" cy="4640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flipH="1">
            <a:off x="3260281" y="2751828"/>
            <a:ext cx="258529" cy="61319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752360" y="2382496"/>
            <a:ext cx="1569660" cy="369332"/>
          </a:xfrm>
          <a:prstGeom prst="rect">
            <a:avLst/>
          </a:prstGeom>
          <a:noFill/>
        </p:spPr>
        <p:txBody>
          <a:bodyPr wrap="none" rtlCol="0">
            <a:spAutoFit/>
          </a:bodyPr>
          <a:lstStyle/>
          <a:p>
            <a:r>
              <a:rPr lang="ja-JP" altLang="en-US" dirty="0"/>
              <a:t>半角スペース</a:t>
            </a:r>
            <a:endParaRPr kumimoji="1" lang="ja-JP" altLang="en-US" dirty="0"/>
          </a:p>
        </p:txBody>
      </p:sp>
      <p:cxnSp>
        <p:nvCxnSpPr>
          <p:cNvPr id="24" name="直線矢印コネクタ 23"/>
          <p:cNvCxnSpPr>
            <a:stCxn id="25" idx="2"/>
            <a:endCxn id="17" idx="0"/>
          </p:cNvCxnSpPr>
          <p:nvPr/>
        </p:nvCxnSpPr>
        <p:spPr>
          <a:xfrm flipH="1">
            <a:off x="4730457" y="2957672"/>
            <a:ext cx="177731" cy="40670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585022" y="2588340"/>
            <a:ext cx="646331" cy="369332"/>
          </a:xfrm>
          <a:prstGeom prst="rect">
            <a:avLst/>
          </a:prstGeom>
          <a:noFill/>
        </p:spPr>
        <p:txBody>
          <a:bodyPr wrap="none" rtlCol="0">
            <a:spAutoFit/>
          </a:bodyPr>
          <a:lstStyle/>
          <a:p>
            <a:r>
              <a:rPr lang="ja-JP" altLang="en-US" dirty="0"/>
              <a:t>引数</a:t>
            </a:r>
            <a:endParaRPr kumimoji="1" lang="ja-JP" altLang="en-US" dirty="0"/>
          </a:p>
        </p:txBody>
      </p:sp>
      <p:sp>
        <p:nvSpPr>
          <p:cNvPr id="5" name="テキスト ボックス 4"/>
          <p:cNvSpPr txBox="1"/>
          <p:nvPr/>
        </p:nvSpPr>
        <p:spPr>
          <a:xfrm rot="16200000">
            <a:off x="3126395" y="3662641"/>
            <a:ext cx="415498" cy="369332"/>
          </a:xfrm>
          <a:prstGeom prst="rect">
            <a:avLst/>
          </a:prstGeom>
          <a:noFill/>
        </p:spPr>
        <p:txBody>
          <a:bodyPr wrap="none" rtlCol="0">
            <a:spAutoFit/>
          </a:bodyPr>
          <a:lstStyle/>
          <a:p>
            <a:r>
              <a:rPr lang="ja-JP" altLang="en-US" dirty="0">
                <a:solidFill>
                  <a:srgbClr val="FF0000"/>
                </a:solidFill>
              </a:rPr>
              <a:t>［</a:t>
            </a:r>
            <a:endParaRPr kumimoji="1" lang="ja-JP" altLang="en-US" dirty="0">
              <a:solidFill>
                <a:srgbClr val="FF0000"/>
              </a:solidFill>
            </a:endParaRPr>
          </a:p>
        </p:txBody>
      </p:sp>
      <p:sp>
        <p:nvSpPr>
          <p:cNvPr id="11" name="テキスト ボックス 10"/>
          <p:cNvSpPr txBox="1"/>
          <p:nvPr/>
        </p:nvSpPr>
        <p:spPr>
          <a:xfrm rot="16200000">
            <a:off x="3673011" y="3662641"/>
            <a:ext cx="415498" cy="369332"/>
          </a:xfrm>
          <a:prstGeom prst="rect">
            <a:avLst/>
          </a:prstGeom>
          <a:noFill/>
        </p:spPr>
        <p:txBody>
          <a:bodyPr wrap="none" rtlCol="0">
            <a:spAutoFit/>
          </a:bodyPr>
          <a:lstStyle/>
          <a:p>
            <a:r>
              <a:rPr lang="ja-JP" altLang="en-US" dirty="0">
                <a:solidFill>
                  <a:srgbClr val="FF0000"/>
                </a:solidFill>
              </a:rPr>
              <a:t>［</a:t>
            </a:r>
            <a:endParaRPr kumimoji="1" lang="ja-JP" altLang="en-US" dirty="0">
              <a:solidFill>
                <a:srgbClr val="FF0000"/>
              </a:solidFill>
            </a:endParaRPr>
          </a:p>
        </p:txBody>
      </p:sp>
      <p:cxnSp>
        <p:nvCxnSpPr>
          <p:cNvPr id="15" name="直線矢印コネクタ 14"/>
          <p:cNvCxnSpPr/>
          <p:nvPr/>
        </p:nvCxnSpPr>
        <p:spPr>
          <a:xfrm>
            <a:off x="3618421" y="2751828"/>
            <a:ext cx="221494" cy="6125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202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コマンド</a:t>
            </a:r>
            <a:r>
              <a:rPr lang="ja-JP" altLang="en-US" dirty="0"/>
              <a:t>色々</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1829308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コマンド色々 その</a:t>
            </a:r>
            <a:r>
              <a:rPr lang="ja-JP" altLang="en-US" dirty="0"/>
              <a:t>１</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a:t>man		</a:t>
            </a:r>
            <a:r>
              <a:rPr kumimoji="1" lang="ja-JP" altLang="en-US" dirty="0"/>
              <a:t>マニュアル</a:t>
            </a:r>
            <a:r>
              <a:rPr lang="ja-JP" altLang="en-US" dirty="0"/>
              <a:t>の</a:t>
            </a:r>
            <a:r>
              <a:rPr kumimoji="1" lang="ja-JP" altLang="en-US" dirty="0"/>
              <a:t>表示</a:t>
            </a:r>
            <a:endParaRPr kumimoji="1" lang="en-US" altLang="ja-JP" dirty="0"/>
          </a:p>
          <a:p>
            <a:r>
              <a:rPr kumimoji="1" lang="en-US" altLang="ja-JP" dirty="0"/>
              <a:t>ls</a:t>
            </a:r>
            <a:r>
              <a:rPr lang="en-US" altLang="ja-JP" dirty="0"/>
              <a:t>		</a:t>
            </a:r>
            <a:r>
              <a:rPr lang="ja-JP" altLang="en-US" dirty="0"/>
              <a:t>ファイル・ディレクトリ表示</a:t>
            </a:r>
            <a:endParaRPr lang="en-US" altLang="ja-JP" dirty="0"/>
          </a:p>
          <a:p>
            <a:r>
              <a:rPr kumimoji="1" lang="en-US" altLang="ja-JP" dirty="0"/>
              <a:t>mv		</a:t>
            </a:r>
            <a:r>
              <a:rPr kumimoji="1" lang="ja-JP" altLang="en-US" dirty="0"/>
              <a:t>ファイルの移動・名前変更</a:t>
            </a:r>
            <a:endParaRPr kumimoji="1" lang="en-US" altLang="ja-JP" dirty="0"/>
          </a:p>
          <a:p>
            <a:r>
              <a:rPr lang="en-US" altLang="ja-JP" dirty="0" err="1"/>
              <a:t>cp</a:t>
            </a:r>
            <a:r>
              <a:rPr lang="en-US" altLang="ja-JP" dirty="0"/>
              <a:t>		</a:t>
            </a:r>
            <a:r>
              <a:rPr lang="ja-JP" altLang="en-US" dirty="0"/>
              <a:t>ファイルのコピー</a:t>
            </a:r>
            <a:endParaRPr lang="en-US" altLang="ja-JP" dirty="0"/>
          </a:p>
          <a:p>
            <a:r>
              <a:rPr kumimoji="1" lang="en-US" altLang="ja-JP" dirty="0" err="1"/>
              <a:t>rm</a:t>
            </a:r>
            <a:r>
              <a:rPr kumimoji="1" lang="en-US" altLang="ja-JP" dirty="0"/>
              <a:t>		</a:t>
            </a:r>
            <a:r>
              <a:rPr kumimoji="1" lang="ja-JP" altLang="en-US" dirty="0"/>
              <a:t>ファイルの削除</a:t>
            </a:r>
            <a:endParaRPr kumimoji="1" lang="en-US" altLang="ja-JP" dirty="0"/>
          </a:p>
          <a:p>
            <a:r>
              <a:rPr lang="en-US" altLang="ja-JP" dirty="0" err="1"/>
              <a:t>mkdir</a:t>
            </a:r>
            <a:r>
              <a:rPr lang="en-US" altLang="ja-JP" dirty="0"/>
              <a:t>	</a:t>
            </a:r>
            <a:r>
              <a:rPr lang="ja-JP" altLang="en-US" dirty="0"/>
              <a:t>ディレクトリの作成</a:t>
            </a:r>
            <a:endParaRPr lang="en-US" altLang="ja-JP" dirty="0"/>
          </a:p>
          <a:p>
            <a:r>
              <a:rPr kumimoji="1" lang="en-US" altLang="ja-JP" dirty="0" err="1"/>
              <a:t>rmdir</a:t>
            </a:r>
            <a:r>
              <a:rPr kumimoji="1" lang="en-US" altLang="ja-JP" dirty="0"/>
              <a:t>	</a:t>
            </a:r>
            <a:r>
              <a:rPr kumimoji="1" lang="ja-JP" altLang="en-US" dirty="0"/>
              <a:t>ディレクトリの削除</a:t>
            </a:r>
            <a:endParaRPr kumimoji="1" lang="en-US" altLang="ja-JP" dirty="0"/>
          </a:p>
          <a:p>
            <a:r>
              <a:rPr lang="en-US" altLang="ja-JP" dirty="0"/>
              <a:t>cd		</a:t>
            </a:r>
            <a:r>
              <a:rPr lang="ja-JP" altLang="en-US" dirty="0"/>
              <a:t>ディレクトリの移動</a:t>
            </a:r>
            <a:endParaRPr lang="en-US" altLang="ja-JP" dirty="0"/>
          </a:p>
          <a:p>
            <a:r>
              <a:rPr lang="en-US" altLang="ja-JP" dirty="0" err="1"/>
              <a:t>pwd</a:t>
            </a:r>
            <a:r>
              <a:rPr lang="en-US" altLang="ja-JP" dirty="0"/>
              <a:t>		</a:t>
            </a:r>
            <a:r>
              <a:rPr lang="ja-JP" altLang="en-US" dirty="0"/>
              <a:t>現在のディレクトリの表示</a:t>
            </a:r>
            <a:endParaRPr lang="en-US" altLang="ja-JP" dirty="0"/>
          </a:p>
          <a:p>
            <a:pPr marL="0" indent="0">
              <a:buNone/>
            </a:pPr>
            <a:r>
              <a:rPr lang="en-US" altLang="ja-JP" dirty="0"/>
              <a:t>…</a:t>
            </a:r>
          </a:p>
        </p:txBody>
      </p:sp>
    </p:spTree>
    <p:extLst>
      <p:ext uri="{BB962C8B-B14F-4D97-AF65-F5344CB8AC3E}">
        <p14:creationId xmlns:p14="http://schemas.microsoft.com/office/powerpoint/2010/main" val="36165937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TotalTime>
  <Words>1032</Words>
  <Application>Microsoft Office PowerPoint</Application>
  <PresentationFormat>画面に合わせる (4:3)</PresentationFormat>
  <Paragraphs>146</Paragraphs>
  <Slides>23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游ゴシック</vt:lpstr>
      <vt:lpstr>游ゴシック Light</vt:lpstr>
      <vt:lpstr>Arial</vt:lpstr>
      <vt:lpstr>Calibri</vt:lpstr>
      <vt:lpstr>Calibri Light</vt:lpstr>
      <vt:lpstr>Office テーマ</vt:lpstr>
      <vt:lpstr>コマンドの基本</vt:lpstr>
      <vt:lpstr>ユーザインターフェース (User Interface; UI)</vt:lpstr>
      <vt:lpstr>コマンドを使いこなそう</vt:lpstr>
      <vt:lpstr>コマンドを打つ時の決まり</vt:lpstr>
      <vt:lpstr>コマンドを打つ時の決まり</vt:lpstr>
      <vt:lpstr>コマンドを打つ時の決まり</vt:lpstr>
      <vt:lpstr>コマンドを打つ時の決まり</vt:lpstr>
      <vt:lpstr>コマンド色々</vt:lpstr>
      <vt:lpstr>コマンド色々 その１</vt:lpstr>
      <vt:lpstr>コマンド色々 その２</vt:lpstr>
      <vt:lpstr>リダイレクション</vt:lpstr>
      <vt:lpstr>リダイレクション (redirection)</vt:lpstr>
      <vt:lpstr>リダイレクション (redirection)</vt:lpstr>
      <vt:lpstr>リダイレクション (redirection)</vt:lpstr>
      <vt:lpstr>リダイレクション (redirection)</vt:lpstr>
      <vt:lpstr>リダイレクション (redirection)</vt:lpstr>
      <vt:lpstr>パイプ</vt:lpstr>
      <vt:lpstr>パイプ (pipe)</vt:lpstr>
      <vt:lpstr>パイプ (pipe)</vt:lpstr>
      <vt:lpstr>ワイルドカード</vt:lpstr>
      <vt:lpstr>ワイルドカード</vt:lpstr>
      <vt:lpstr>ワイルドカード</vt:lpstr>
      <vt:lpstr>実習へ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command</dc:title>
  <dc:creator>yot</dc:creator>
  <cp:lastModifiedBy>Takahashi Yoshiyuki</cp:lastModifiedBy>
  <cp:revision>69</cp:revision>
  <dcterms:created xsi:type="dcterms:W3CDTF">2017-10-04T08:26:06Z</dcterms:created>
  <dcterms:modified xsi:type="dcterms:W3CDTF">2024-06-07T00:52:31Z</dcterms:modified>
</cp:coreProperties>
</file>