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6" r:id="rId3"/>
    <p:sldId id="288" r:id="rId4"/>
    <p:sldId id="289" r:id="rId5"/>
    <p:sldId id="287" r:id="rId6"/>
    <p:sldId id="291" r:id="rId7"/>
    <p:sldId id="290" r:id="rId8"/>
    <p:sldId id="285" r:id="rId9"/>
    <p:sldId id="292" r:id="rId10"/>
    <p:sldId id="293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旭恭平" initials="旭恭平" lastIdx="5" clrIdx="0">
    <p:extLst>
      <p:ext uri="{19B8F6BF-5375-455C-9EA6-DF929625EA0E}">
        <p15:presenceInfo xmlns:p15="http://schemas.microsoft.com/office/powerpoint/2012/main" userId="88dac4fa53bd2c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21BEA-3C3A-4087-A0AE-F3E10C7C55CD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55242-C635-4268-961A-C2C15BBA4F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7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E3AE-C81E-444B-B936-A095981E81D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061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E3AE-C81E-444B-B936-A095981E81D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808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E3AE-C81E-444B-B936-A095981E81D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630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E3AE-C81E-444B-B936-A095981E81D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06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E3AE-C81E-444B-B936-A095981E81D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E3AE-C81E-444B-B936-A095981E81D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661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dirty="0"/>
              <a:t>「ファイルエディタ」という単語はあるか？テキストエディタという単語，バイナリファイルエディタという単語はある</a:t>
            </a:r>
          </a:p>
        </p:txBody>
      </p:sp>
      <p:sp>
        <p:nvSpPr>
          <p:cNvPr id="798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D289262E-6B3B-4725-AB7F-FE11D689F809}" type="slidenum">
              <a:rPr lang="ja-JP" altLang="en-US" smtClean="0">
                <a:latin typeface="Arial" charset="0"/>
              </a:rPr>
              <a:pPr eaLnBrk="1" hangingPunct="1">
                <a:spcBef>
                  <a:spcPct val="20000"/>
                </a:spcBef>
              </a:pPr>
              <a:t>9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68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OS</a:t>
            </a:r>
            <a:r>
              <a:rPr kumimoji="1" lang="ja-JP" altLang="en-US" dirty="0"/>
              <a:t>概説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472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現在：ソフトウェアでできた端末が複数同時に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310" y="1815795"/>
            <a:ext cx="6729339" cy="485353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4739054" y="6646048"/>
            <a:ext cx="457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/>
              <a:t>https://commons.wikimedia.org/wiki/File:Cygwin_X11_rootless_WinXP.png</a:t>
            </a:r>
          </a:p>
        </p:txBody>
      </p:sp>
    </p:spTree>
    <p:extLst>
      <p:ext uri="{BB962C8B-B14F-4D97-AF65-F5344CB8AC3E}">
        <p14:creationId xmlns:p14="http://schemas.microsoft.com/office/powerpoint/2010/main" val="405285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60" y="206824"/>
            <a:ext cx="7543800" cy="1450757"/>
          </a:xfrm>
        </p:spPr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OS</a:t>
            </a:r>
            <a:r>
              <a:rPr kumimoji="1" lang="en-US" altLang="ja-JP" dirty="0"/>
              <a:t> </a:t>
            </a:r>
            <a:r>
              <a:rPr kumimoji="1" lang="en-US" altLang="ja-JP" dirty="0">
                <a:solidFill>
                  <a:schemeClr val="tx1"/>
                </a:solidFill>
              </a:rPr>
              <a:t>(</a:t>
            </a:r>
            <a:r>
              <a:rPr kumimoji="1" lang="en-US" altLang="ja-JP" dirty="0">
                <a:solidFill>
                  <a:srgbClr val="FF0000"/>
                </a:solidFill>
              </a:rPr>
              <a:t>O</a:t>
            </a:r>
            <a:r>
              <a:rPr kumimoji="1" lang="en-US" altLang="ja-JP" dirty="0">
                <a:solidFill>
                  <a:schemeClr val="tx1"/>
                </a:solidFill>
              </a:rPr>
              <a:t>perating</a:t>
            </a:r>
            <a:r>
              <a:rPr kumimoji="1" lang="ja-JP" altLang="en-US" dirty="0"/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S</a:t>
            </a:r>
            <a:r>
              <a:rPr kumimoji="1" lang="en-US" altLang="ja-JP" dirty="0">
                <a:solidFill>
                  <a:schemeClr val="tx1"/>
                </a:solidFill>
              </a:rPr>
              <a:t>ystem) </a:t>
            </a:r>
            <a:r>
              <a:rPr kumimoji="1" lang="ja-JP" altLang="en-US" dirty="0">
                <a:solidFill>
                  <a:schemeClr val="tx1"/>
                </a:solidFill>
              </a:rPr>
              <a:t>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5760" y="1874238"/>
            <a:ext cx="8458200" cy="4844614"/>
          </a:xfrm>
        </p:spPr>
        <p:txBody>
          <a:bodyPr/>
          <a:lstStyle/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solidFill>
                  <a:schemeClr val="tx1"/>
                </a:solidFill>
              </a:rPr>
              <a:t> 計算機を管理・操作するための</a:t>
            </a:r>
            <a:r>
              <a:rPr lang="ja-JP" altLang="en-US" sz="2800" dirty="0">
                <a:solidFill>
                  <a:srgbClr val="FF0000"/>
                </a:solidFill>
              </a:rPr>
              <a:t>基本ソフトウェア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ja-JP" altLang="en-US" dirty="0"/>
              <a:t>ハードウェアの違いを吸収する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>
              <a:buSzPct val="80000"/>
            </a:pPr>
            <a:r>
              <a:rPr lang="en-US" altLang="ja-JP" sz="2400" dirty="0">
                <a:solidFill>
                  <a:schemeClr val="tx1"/>
                </a:solidFill>
              </a:rPr>
              <a:t>OS </a:t>
            </a:r>
            <a:r>
              <a:rPr lang="ja-JP" altLang="en-US" sz="2400" dirty="0">
                <a:solidFill>
                  <a:schemeClr val="tx1"/>
                </a:solidFill>
              </a:rPr>
              <a:t>のおかげで異なるハードウェアでも同じソフトウェアが実行できる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1">
              <a:buSzPct val="80000"/>
            </a:pPr>
            <a:r>
              <a:rPr kumimoji="1" lang="ja-JP" altLang="en-US" sz="2400" dirty="0">
                <a:solidFill>
                  <a:schemeClr val="tx1"/>
                </a:solidFill>
              </a:rPr>
              <a:t>同じソフトウェア？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lvl="2">
              <a:buSzPct val="80000"/>
            </a:pPr>
            <a:r>
              <a:rPr kumimoji="1" lang="ja-JP" altLang="en-US" sz="2000" dirty="0">
                <a:solidFill>
                  <a:schemeClr val="tx1"/>
                </a:solidFill>
              </a:rPr>
              <a:t>アプリケーション（応用ソフトウェア、アプリ）</a:t>
            </a:r>
            <a:br>
              <a:rPr lang="en-US" altLang="ja-JP" dirty="0"/>
            </a:br>
            <a:r>
              <a:rPr kumimoji="1" lang="ja-JP" altLang="en-US" sz="2000" dirty="0">
                <a:solidFill>
                  <a:schemeClr val="tx1"/>
                </a:solidFill>
              </a:rPr>
              <a:t>ツール</a:t>
            </a:r>
            <a:br>
              <a:rPr lang="en-US" altLang="ja-JP" dirty="0"/>
            </a:br>
            <a:r>
              <a:rPr kumimoji="1" lang="ja-JP" altLang="en-US" sz="2000" dirty="0">
                <a:solidFill>
                  <a:schemeClr val="tx1"/>
                </a:solidFill>
              </a:rPr>
              <a:t>ユーティリティ</a:t>
            </a:r>
            <a:br>
              <a:rPr lang="en-US" altLang="ja-JP" dirty="0"/>
            </a:br>
            <a:r>
              <a:rPr lang="en-US" altLang="ja-JP" dirty="0"/>
              <a:t>…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lvl="2">
              <a:buSzPct val="80000"/>
            </a:pPr>
            <a:r>
              <a:rPr lang="ja-JP" altLang="en-US" dirty="0"/>
              <a:t>例：</a:t>
            </a:r>
            <a:br>
              <a:rPr lang="en-US" altLang="ja-JP" dirty="0"/>
            </a:br>
            <a:r>
              <a:rPr kumimoji="1" lang="en-US" altLang="ja-JP" sz="2000" dirty="0">
                <a:solidFill>
                  <a:schemeClr val="tx1"/>
                </a:solidFill>
              </a:rPr>
              <a:t>Microsoft Excel, Microsoft Word</a:t>
            </a:r>
            <a:r>
              <a:rPr lang="ja-JP" altLang="en-US" sz="2000" dirty="0">
                <a:solidFill>
                  <a:schemeClr val="tx1"/>
                </a:solidFill>
              </a:rPr>
              <a:t> </a:t>
            </a:r>
            <a:br>
              <a:rPr lang="en-US" altLang="ja-JP" dirty="0"/>
            </a:br>
            <a:r>
              <a:rPr lang="ja-JP" altLang="en-US" dirty="0"/>
              <a:t>端末（</a:t>
            </a:r>
            <a:r>
              <a:rPr lang="en-US" altLang="ja-JP" dirty="0"/>
              <a:t>terminal</a:t>
            </a:r>
            <a:r>
              <a:rPr lang="ja-JP" altLang="en-US" dirty="0"/>
              <a:t>）</a:t>
            </a:r>
            <a:br>
              <a:rPr lang="en-US" altLang="ja-JP" dirty="0"/>
            </a:br>
            <a:r>
              <a:rPr lang="ja-JP" altLang="en-US" dirty="0"/>
              <a:t>ファイル編集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marL="914400" lvl="2" indent="0">
              <a:buSzPct val="80000"/>
              <a:buNone/>
            </a:pPr>
            <a:endParaRPr kumimoji="1"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1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768" y="255936"/>
            <a:ext cx="7543800" cy="1450757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OS </a:t>
            </a:r>
            <a:r>
              <a:rPr kumimoji="1" lang="ja-JP" altLang="en-US" dirty="0">
                <a:solidFill>
                  <a:schemeClr val="tx1"/>
                </a:solidFill>
              </a:rPr>
              <a:t>の働きのイメージ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1768" y="1988775"/>
            <a:ext cx="7772400" cy="5059362"/>
          </a:xfrm>
        </p:spPr>
        <p:txBody>
          <a:bodyPr>
            <a:normAutofit/>
          </a:bodyPr>
          <a:lstStyle/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OS</a:t>
            </a:r>
            <a:r>
              <a:rPr lang="ja-JP" altLang="en-US" sz="2400" dirty="0">
                <a:solidFill>
                  <a:schemeClr val="tx1"/>
                </a:solidFill>
              </a:rPr>
              <a:t> がないと</a:t>
            </a:r>
            <a:r>
              <a:rPr kumimoji="1" lang="ja-JP" altLang="en-US" sz="2400" dirty="0">
                <a:solidFill>
                  <a:schemeClr val="tx1"/>
                </a:solidFill>
              </a:rPr>
              <a:t>ハードウェアに合わせて</a:t>
            </a:r>
            <a:r>
              <a:rPr lang="ja-JP" altLang="en-US" sz="2400" dirty="0">
                <a:solidFill>
                  <a:schemeClr val="tx1"/>
                </a:solidFill>
              </a:rPr>
              <a:t>アプリケーションを作る必要がある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294397" y="2829489"/>
            <a:ext cx="6847142" cy="3156610"/>
            <a:chOff x="1216153" y="2626971"/>
            <a:chExt cx="6847142" cy="3156610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216153" y="3995928"/>
              <a:ext cx="6847142" cy="1787653"/>
              <a:chOff x="1285875" y="3473450"/>
              <a:chExt cx="6786563" cy="1670051"/>
            </a:xfrm>
          </p:grpSpPr>
          <p:grpSp>
            <p:nvGrpSpPr>
              <p:cNvPr id="5" name="グループ化 45"/>
              <p:cNvGrpSpPr>
                <a:grpSpLocks/>
              </p:cNvGrpSpPr>
              <p:nvPr/>
            </p:nvGrpSpPr>
            <p:grpSpPr bwMode="auto">
              <a:xfrm>
                <a:off x="1285875" y="4000500"/>
                <a:ext cx="6786563" cy="1143001"/>
                <a:chOff x="1285875" y="4000504"/>
                <a:chExt cx="6786587" cy="1143009"/>
              </a:xfrm>
            </p:grpSpPr>
            <p:grpSp>
              <p:nvGrpSpPr>
                <p:cNvPr id="13" name="グループ化 37"/>
                <p:cNvGrpSpPr>
                  <a:grpSpLocks/>
                </p:cNvGrpSpPr>
                <p:nvPr/>
              </p:nvGrpSpPr>
              <p:grpSpPr bwMode="auto">
                <a:xfrm>
                  <a:off x="1285875" y="4357694"/>
                  <a:ext cx="6500835" cy="785819"/>
                  <a:chOff x="1285875" y="4357694"/>
                  <a:chExt cx="6500835" cy="785819"/>
                </a:xfrm>
              </p:grpSpPr>
              <p:sp>
                <p:nvSpPr>
                  <p:cNvPr id="16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1285875" y="4403724"/>
                    <a:ext cx="1792288" cy="739787"/>
                  </a:xfrm>
                  <a:custGeom>
                    <a:avLst/>
                    <a:gdLst>
                      <a:gd name="T0" fmla="*/ 0 w 1790164"/>
                      <a:gd name="T1" fmla="*/ 0 h 656849"/>
                      <a:gd name="T2" fmla="*/ 0 w 1790164"/>
                      <a:gd name="T3" fmla="*/ 0 h 656849"/>
                      <a:gd name="T4" fmla="*/ 0 w 1790164"/>
                      <a:gd name="T5" fmla="*/ 0 h 656849"/>
                      <a:gd name="T6" fmla="*/ 0 w 1790164"/>
                      <a:gd name="T7" fmla="*/ 0 h 656849"/>
                      <a:gd name="T8" fmla="*/ 0 w 1790164"/>
                      <a:gd name="T9" fmla="*/ 0 h 65684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790164"/>
                      <a:gd name="T16" fmla="*/ 0 h 656849"/>
                      <a:gd name="T17" fmla="*/ 1790164 w 1790164"/>
                      <a:gd name="T18" fmla="*/ 656849 h 65684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790164" h="656849">
                        <a:moveTo>
                          <a:pt x="0" y="0"/>
                        </a:moveTo>
                        <a:lnTo>
                          <a:pt x="1790164" y="218967"/>
                        </a:lnTo>
                        <a:lnTo>
                          <a:pt x="1790164" y="656849"/>
                        </a:lnTo>
                        <a:lnTo>
                          <a:pt x="0" y="65684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F81BD"/>
                  </a:solidFill>
                  <a:ln w="25560">
                    <a:solidFill>
                      <a:srgbClr val="385D8A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entury Schoolbook"/>
                      <a:ea typeface="ＭＳ Ｐ明朝" panose="02020600040205080304" pitchFamily="18" charset="-128"/>
                    </a:endParaRPr>
                  </a:p>
                </p:txBody>
              </p:sp>
              <p:sp>
                <p:nvSpPr>
                  <p:cNvPr id="17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3714750" y="4357694"/>
                    <a:ext cx="1785938" cy="785819"/>
                  </a:xfrm>
                  <a:custGeom>
                    <a:avLst/>
                    <a:gdLst>
                      <a:gd name="T0" fmla="*/ 0 w 1326524"/>
                      <a:gd name="T1" fmla="*/ 0 h 592428"/>
                      <a:gd name="T2" fmla="*/ 0 w 1326524"/>
                      <a:gd name="T3" fmla="*/ 0 h 592428"/>
                      <a:gd name="T4" fmla="*/ 0 w 1326524"/>
                      <a:gd name="T5" fmla="*/ 0 h 592428"/>
                      <a:gd name="T6" fmla="*/ 0 w 1326524"/>
                      <a:gd name="T7" fmla="*/ 0 h 592428"/>
                      <a:gd name="T8" fmla="*/ 0 w 1326524"/>
                      <a:gd name="T9" fmla="*/ 0 h 592428"/>
                      <a:gd name="T10" fmla="*/ 0 w 1326524"/>
                      <a:gd name="T11" fmla="*/ 0 h 5924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326524"/>
                      <a:gd name="T19" fmla="*/ 0 h 592428"/>
                      <a:gd name="T20" fmla="*/ 1326524 w 1326524"/>
                      <a:gd name="T21" fmla="*/ 592428 h 5924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326524" h="592428">
                        <a:moveTo>
                          <a:pt x="0" y="0"/>
                        </a:moveTo>
                        <a:lnTo>
                          <a:pt x="0" y="592428"/>
                        </a:lnTo>
                        <a:lnTo>
                          <a:pt x="1326524" y="592428"/>
                        </a:lnTo>
                        <a:lnTo>
                          <a:pt x="1326524" y="38637"/>
                        </a:lnTo>
                        <a:lnTo>
                          <a:pt x="618186" y="38636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F81BD"/>
                  </a:solidFill>
                  <a:ln w="25560">
                    <a:solidFill>
                      <a:srgbClr val="385D8A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entury Schoolbook"/>
                      <a:ea typeface="ＭＳ Ｐ明朝" panose="02020600040205080304" pitchFamily="18" charset="-128"/>
                    </a:endParaRPr>
                  </a:p>
                </p:txBody>
              </p:sp>
              <p:sp>
                <p:nvSpPr>
                  <p:cNvPr id="18" name="テキスト ボックス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14744" y="4786322"/>
                    <a:ext cx="1857375" cy="3162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rPr>
                      <a:t>ハードウェア </a:t>
                    </a:r>
                    <a:r>
                      <a:rPr kumimoji="0" lang="en-US" altLang="ja-JP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rPr>
                      <a:t>B</a:t>
                    </a:r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endParaRPr>
                  </a:p>
                </p:txBody>
              </p:sp>
              <p:sp>
                <p:nvSpPr>
                  <p:cNvPr id="19" name="テキスト ボックス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85875" y="4805374"/>
                    <a:ext cx="1857375" cy="3162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rPr>
                      <a:t>ハードウェア </a:t>
                    </a:r>
                    <a:r>
                      <a:rPr kumimoji="0" lang="en-US" altLang="ja-JP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rPr>
                      <a:t>A</a:t>
                    </a:r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endParaRPr>
                  </a:p>
                </p:txBody>
              </p:sp>
              <p:sp>
                <p:nvSpPr>
                  <p:cNvPr id="20" name="テキスト ボックス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29335" y="4805374"/>
                    <a:ext cx="1857375" cy="3162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defTabSz="449263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Arial" charset="0"/>
                      <a:defRPr>
                        <a:solidFill>
                          <a:schemeClr val="bg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6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rPr>
                      <a:t>ハードウェア </a:t>
                    </a:r>
                    <a:r>
                      <a:rPr kumimoji="0" lang="en-US" altLang="ja-JP" sz="16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rPr>
                      <a:t>C</a:t>
                    </a:r>
                    <a:endParaRPr kumimoji="0" lang="ja-JP" altLang="en-US" sz="16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endParaRPr>
                  </a:p>
                </p:txBody>
              </p:sp>
            </p:grpSp>
            <p:sp>
              <p:nvSpPr>
                <p:cNvPr id="14" name="直角三角形 13"/>
                <p:cNvSpPr/>
                <p:nvPr/>
              </p:nvSpPr>
              <p:spPr>
                <a:xfrm flipH="1">
                  <a:off x="6143642" y="4000504"/>
                  <a:ext cx="1785944" cy="1143008"/>
                </a:xfrm>
                <a:prstGeom prst="rtTriangl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385E8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entury Schoolbook"/>
                    <a:ea typeface="ＭＳ Ｐ明朝" panose="02020600040205080304" pitchFamily="18" charset="-128"/>
                    <a:cs typeface="+mn-cs"/>
                  </a:endParaRPr>
                </a:p>
              </p:txBody>
            </p:sp>
            <p:sp>
              <p:nvSpPr>
                <p:cNvPr id="15" name="テキスト ボックス 28"/>
                <p:cNvSpPr txBox="1">
                  <a:spLocks noChangeArrowheads="1"/>
                </p:cNvSpPr>
                <p:nvPr/>
              </p:nvSpPr>
              <p:spPr bwMode="auto">
                <a:xfrm>
                  <a:off x="6215087" y="4786322"/>
                  <a:ext cx="1857375" cy="3162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6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rPr>
                    <a:t>ハードウェア </a:t>
                  </a:r>
                  <a:r>
                    <a:rPr kumimoji="0" lang="en-US" altLang="ja-JP" sz="16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rPr>
                    <a:t>C</a:t>
                  </a:r>
                  <a:endParaRPr kumimoji="0" lang="ja-JP" altLang="en-US" sz="16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</a:endParaRPr>
                </a:p>
              </p:txBody>
            </p:sp>
          </p:grpSp>
          <p:grpSp>
            <p:nvGrpSpPr>
              <p:cNvPr id="6" name="グループ化 44"/>
              <p:cNvGrpSpPr>
                <a:grpSpLocks/>
              </p:cNvGrpSpPr>
              <p:nvPr/>
            </p:nvGrpSpPr>
            <p:grpSpPr bwMode="auto">
              <a:xfrm>
                <a:off x="2473325" y="3473450"/>
                <a:ext cx="4294188" cy="960438"/>
                <a:chOff x="2473325" y="3473456"/>
                <a:chExt cx="4294194" cy="960431"/>
              </a:xfrm>
            </p:grpSpPr>
            <p:cxnSp>
              <p:nvCxnSpPr>
                <p:cNvPr id="7" name="AutoShape 16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2473325" y="3478213"/>
                  <a:ext cx="1552576" cy="884238"/>
                </a:xfrm>
                <a:prstGeom prst="straightConnector1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" name="AutoShape 17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137026" y="3957637"/>
                  <a:ext cx="944563" cy="7938"/>
                </a:xfrm>
                <a:prstGeom prst="straightConnector1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60700" y="3600450"/>
                  <a:ext cx="539750" cy="577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0000" tIns="45000" rIns="90000" bIns="45000"/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/>
                  </a:pPr>
                  <a:r>
                    <a:rPr kumimoji="0" lang="en-US" altLang="ja-JP" sz="3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DC23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rPr>
                    <a:t>×</a:t>
                  </a:r>
                </a:p>
              </p:txBody>
            </p:sp>
            <p:sp>
              <p:nvSpPr>
                <p:cNvPr id="1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643570" y="3643239"/>
                  <a:ext cx="539750" cy="577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0000" tIns="45000" rIns="90000" bIns="45000"/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/>
                  </a:pPr>
                  <a:r>
                    <a:rPr kumimoji="0" lang="ja-JP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DC23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rPr>
                    <a:t>○</a:t>
                  </a:r>
                  <a:endParaRPr kumimoji="0" lang="en-US" altLang="ja-JP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DC2300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</a:endParaRPr>
                </a:p>
              </p:txBody>
            </p:sp>
            <p:sp>
              <p:nvSpPr>
                <p:cNvPr id="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318000" y="3600450"/>
                  <a:ext cx="539750" cy="577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0000" tIns="45000" rIns="90000" bIns="45000"/>
                <a:lstStyle>
                  <a:lvl1pPr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Arial" charset="0"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>
                      <a:solidFill>
                        <a:schemeClr val="bg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0" algn="l"/>
                      <a:tab pos="447675" algn="l"/>
                      <a:tab pos="896938" algn="l"/>
                      <a:tab pos="1346200" algn="l"/>
                      <a:tab pos="1795463" algn="l"/>
                      <a:tab pos="2244725" algn="l"/>
                      <a:tab pos="2693988" algn="l"/>
                      <a:tab pos="3143250" algn="l"/>
                      <a:tab pos="3592513" algn="l"/>
                      <a:tab pos="4041775" algn="l"/>
                      <a:tab pos="4491038" algn="l"/>
                      <a:tab pos="4940300" algn="l"/>
                      <a:tab pos="5389563" algn="l"/>
                      <a:tab pos="5838825" algn="l"/>
                      <a:tab pos="6288088" algn="l"/>
                      <a:tab pos="6737350" algn="l"/>
                      <a:tab pos="7186613" algn="l"/>
                      <a:tab pos="7635875" algn="l"/>
                      <a:tab pos="8085138" algn="l"/>
                      <a:tab pos="8534400" algn="l"/>
                      <a:tab pos="8983663" algn="l"/>
                    </a:tabLst>
                    <a:defRPr/>
                  </a:pPr>
                  <a:r>
                    <a:rPr kumimoji="0" lang="en-US" altLang="ja-JP" sz="3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DC23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</a:rPr>
                    <a:t>×</a:t>
                  </a:r>
                </a:p>
              </p:txBody>
            </p:sp>
            <p:cxnSp>
              <p:nvCxnSpPr>
                <p:cNvPr id="12" name="AutoShape 16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5214943" y="3473456"/>
                  <a:ext cx="1552576" cy="884238"/>
                </a:xfrm>
                <a:prstGeom prst="straightConnector1">
                  <a:avLst/>
                </a:prstGeom>
                <a:noFill/>
                <a:ln w="9360">
                  <a:solidFill>
                    <a:srgbClr val="4A7EBB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27" name="グループ化 26"/>
            <p:cNvGrpSpPr/>
            <p:nvPr/>
          </p:nvGrpSpPr>
          <p:grpSpPr>
            <a:xfrm>
              <a:off x="3666694" y="2626971"/>
              <a:ext cx="1946047" cy="1247436"/>
              <a:chOff x="3663780" y="2536768"/>
              <a:chExt cx="1843619" cy="1114417"/>
            </a:xfrm>
          </p:grpSpPr>
          <p:sp>
            <p:nvSpPr>
              <p:cNvPr id="25" name="直角三角形 24"/>
              <p:cNvSpPr/>
              <p:nvPr/>
            </p:nvSpPr>
            <p:spPr bwMode="auto">
              <a:xfrm rot="10800000" flipH="1">
                <a:off x="3761151" y="2536768"/>
                <a:ext cx="1746248" cy="1114417"/>
              </a:xfrm>
              <a:prstGeom prst="rtTriangle">
                <a:avLst/>
              </a:prstGeom>
              <a:solidFill>
                <a:srgbClr val="BA0617"/>
              </a:solidFill>
              <a:ln w="25560">
                <a:solidFill>
                  <a:srgbClr val="8C3836"/>
                </a:solidFill>
                <a:miter lim="800000"/>
                <a:headEnd/>
                <a:tailEnd/>
              </a:ln>
            </p:spPr>
            <p:txBody>
              <a:bodyPr wrap="non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Schoolbook"/>
                  <a:ea typeface="ＭＳ Ｐ明朝" panose="02020600040205080304" pitchFamily="18" charset="-128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3663780" y="2618325"/>
                <a:ext cx="1647163" cy="274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solidFill>
                      <a:schemeClr val="bg1"/>
                    </a:solidFill>
                  </a:rPr>
                  <a:t>アプリケーション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861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805" y="234514"/>
            <a:ext cx="7543800" cy="1450757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OS </a:t>
            </a:r>
            <a:r>
              <a:rPr kumimoji="1" lang="ja-JP" altLang="en-US" dirty="0">
                <a:solidFill>
                  <a:schemeClr val="tx1"/>
                </a:solidFill>
              </a:rPr>
              <a:t>の働きのイメージ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8871" y="2033905"/>
            <a:ext cx="7543801" cy="4023360"/>
          </a:xfrm>
        </p:spPr>
        <p:txBody>
          <a:bodyPr>
            <a:normAutofit/>
          </a:bodyPr>
          <a:lstStyle/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kumimoji="1" lang="en-US" altLang="ja-JP" sz="2400" dirty="0">
                <a:solidFill>
                  <a:schemeClr val="tx1"/>
                </a:solidFill>
              </a:rPr>
              <a:t> OS </a:t>
            </a:r>
            <a:r>
              <a:rPr kumimoji="1" lang="ja-JP" altLang="en-US" sz="2400" dirty="0">
                <a:solidFill>
                  <a:schemeClr val="tx1"/>
                </a:solidFill>
              </a:rPr>
              <a:t>がハードウェアの違いを吸収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lang="en-US" altLang="ja-JP" sz="2400" dirty="0">
                <a:solidFill>
                  <a:schemeClr val="tx1"/>
                </a:solidFill>
              </a:rPr>
              <a:t> OS </a:t>
            </a:r>
            <a:r>
              <a:rPr lang="ja-JP" altLang="en-US" sz="2400" dirty="0">
                <a:solidFill>
                  <a:schemeClr val="tx1"/>
                </a:solidFill>
              </a:rPr>
              <a:t>に合わせてアプリケーションを作ればよい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1277605" y="3297344"/>
            <a:ext cx="6786563" cy="2571750"/>
            <a:chOff x="1277605" y="2514886"/>
            <a:chExt cx="6786563" cy="2571750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1277605" y="2514886"/>
              <a:ext cx="6786563" cy="2571750"/>
              <a:chOff x="1285875" y="2571750"/>
              <a:chExt cx="6786563" cy="2571750"/>
            </a:xfrm>
          </p:grpSpPr>
          <p:sp>
            <p:nvSpPr>
              <p:cNvPr id="45" name="AutoShape 15"/>
              <p:cNvSpPr>
                <a:spLocks noChangeArrowheads="1"/>
              </p:cNvSpPr>
              <p:nvPr/>
            </p:nvSpPr>
            <p:spPr bwMode="auto">
              <a:xfrm>
                <a:off x="6143597" y="3970083"/>
                <a:ext cx="1785966" cy="1173417"/>
              </a:xfrm>
              <a:custGeom>
                <a:avLst/>
                <a:gdLst>
                  <a:gd name="T0" fmla="*/ 0 w 1809750"/>
                  <a:gd name="T1" fmla="*/ 0 h 762000"/>
                  <a:gd name="T2" fmla="*/ 0 w 1809750"/>
                  <a:gd name="T3" fmla="*/ 0 h 762000"/>
                  <a:gd name="T4" fmla="*/ 0 w 1809750"/>
                  <a:gd name="T5" fmla="*/ 0 h 762000"/>
                  <a:gd name="T6" fmla="*/ 0 w 1809750"/>
                  <a:gd name="T7" fmla="*/ 0 h 762000"/>
                  <a:gd name="T8" fmla="*/ 0 w 1809750"/>
                  <a:gd name="T9" fmla="*/ 0 h 762000"/>
                  <a:gd name="T10" fmla="*/ 0 w 1809750"/>
                  <a:gd name="T11" fmla="*/ 0 h 7620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09750"/>
                  <a:gd name="T19" fmla="*/ 0 h 762000"/>
                  <a:gd name="T20" fmla="*/ 1809750 w 1809750"/>
                  <a:gd name="T21" fmla="*/ 762000 h 762000"/>
                  <a:gd name="connsiteX0" fmla="*/ 0 w 1809750"/>
                  <a:gd name="connsiteY0" fmla="*/ 371475 h 927061"/>
                  <a:gd name="connsiteX1" fmla="*/ 523158 w 1809750"/>
                  <a:gd name="connsiteY1" fmla="*/ 927061 h 927061"/>
                  <a:gd name="connsiteX2" fmla="*/ 1809750 w 1809750"/>
                  <a:gd name="connsiteY2" fmla="*/ 409575 h 927061"/>
                  <a:gd name="connsiteX3" fmla="*/ 1809750 w 1809750"/>
                  <a:gd name="connsiteY3" fmla="*/ 0 h 927061"/>
                  <a:gd name="connsiteX4" fmla="*/ 0 w 1809750"/>
                  <a:gd name="connsiteY4" fmla="*/ 0 h 927061"/>
                  <a:gd name="connsiteX5" fmla="*/ 0 w 1809750"/>
                  <a:gd name="connsiteY5" fmla="*/ 371475 h 927061"/>
                  <a:gd name="connsiteX0" fmla="*/ 9266 w 1809750"/>
                  <a:gd name="connsiteY0" fmla="*/ 986702 h 986702"/>
                  <a:gd name="connsiteX1" fmla="*/ 523158 w 1809750"/>
                  <a:gd name="connsiteY1" fmla="*/ 927061 h 986702"/>
                  <a:gd name="connsiteX2" fmla="*/ 1809750 w 1809750"/>
                  <a:gd name="connsiteY2" fmla="*/ 409575 h 986702"/>
                  <a:gd name="connsiteX3" fmla="*/ 1809750 w 1809750"/>
                  <a:gd name="connsiteY3" fmla="*/ 0 h 986702"/>
                  <a:gd name="connsiteX4" fmla="*/ 0 w 1809750"/>
                  <a:gd name="connsiteY4" fmla="*/ 0 h 986702"/>
                  <a:gd name="connsiteX5" fmla="*/ 9266 w 1809750"/>
                  <a:gd name="connsiteY5" fmla="*/ 986702 h 986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09750" h="986702">
                    <a:moveTo>
                      <a:pt x="9266" y="986702"/>
                    </a:moveTo>
                    <a:lnTo>
                      <a:pt x="523158" y="927061"/>
                    </a:lnTo>
                    <a:lnTo>
                      <a:pt x="1809750" y="409575"/>
                    </a:lnTo>
                    <a:lnTo>
                      <a:pt x="1809750" y="0"/>
                    </a:lnTo>
                    <a:lnTo>
                      <a:pt x="0" y="0"/>
                    </a:lnTo>
                    <a:cubicBezTo>
                      <a:pt x="3089" y="328901"/>
                      <a:pt x="6177" y="657801"/>
                      <a:pt x="9266" y="986702"/>
                    </a:cubicBezTo>
                    <a:close/>
                  </a:path>
                </a:pathLst>
              </a:custGeom>
              <a:solidFill>
                <a:srgbClr val="F79646"/>
              </a:solidFill>
              <a:ln w="25560">
                <a:solidFill>
                  <a:srgbClr val="B66D3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/>
              </a:p>
            </p:txBody>
          </p:sp>
          <p:grpSp>
            <p:nvGrpSpPr>
              <p:cNvPr id="46" name="グループ化 45"/>
              <p:cNvGrpSpPr/>
              <p:nvPr/>
            </p:nvGrpSpPr>
            <p:grpSpPr>
              <a:xfrm>
                <a:off x="1285875" y="2571750"/>
                <a:ext cx="6786563" cy="2571750"/>
                <a:chOff x="1285875" y="2571750"/>
                <a:chExt cx="6786563" cy="2571750"/>
              </a:xfrm>
            </p:grpSpPr>
            <p:sp>
              <p:nvSpPr>
                <p:cNvPr id="44" name="AutoShape 15"/>
                <p:cNvSpPr>
                  <a:spLocks noChangeArrowheads="1"/>
                </p:cNvSpPr>
                <p:nvPr/>
              </p:nvSpPr>
              <p:spPr bwMode="auto">
                <a:xfrm>
                  <a:off x="1292634" y="3939371"/>
                  <a:ext cx="1785932" cy="762719"/>
                </a:xfrm>
                <a:custGeom>
                  <a:avLst/>
                  <a:gdLst>
                    <a:gd name="T0" fmla="*/ 0 w 1809750"/>
                    <a:gd name="T1" fmla="*/ 0 h 762000"/>
                    <a:gd name="T2" fmla="*/ 0 w 1809750"/>
                    <a:gd name="T3" fmla="*/ 0 h 762000"/>
                    <a:gd name="T4" fmla="*/ 0 w 1809750"/>
                    <a:gd name="T5" fmla="*/ 0 h 762000"/>
                    <a:gd name="T6" fmla="*/ 0 w 1809750"/>
                    <a:gd name="T7" fmla="*/ 0 h 762000"/>
                    <a:gd name="T8" fmla="*/ 0 w 1809750"/>
                    <a:gd name="T9" fmla="*/ 0 h 762000"/>
                    <a:gd name="T10" fmla="*/ 0 w 1809750"/>
                    <a:gd name="T11" fmla="*/ 0 h 7620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09750"/>
                    <a:gd name="T19" fmla="*/ 0 h 762000"/>
                    <a:gd name="T20" fmla="*/ 1809750 w 1809750"/>
                    <a:gd name="T21" fmla="*/ 762000 h 762000"/>
                    <a:gd name="connsiteX0" fmla="*/ 0 w 1809750"/>
                    <a:gd name="connsiteY0" fmla="*/ 371475 h 409575"/>
                    <a:gd name="connsiteX1" fmla="*/ 523158 w 1809750"/>
                    <a:gd name="connsiteY1" fmla="*/ 383909 h 409575"/>
                    <a:gd name="connsiteX2" fmla="*/ 1809750 w 1809750"/>
                    <a:gd name="connsiteY2" fmla="*/ 409575 h 409575"/>
                    <a:gd name="connsiteX3" fmla="*/ 1809750 w 1809750"/>
                    <a:gd name="connsiteY3" fmla="*/ 0 h 409575"/>
                    <a:gd name="connsiteX4" fmla="*/ 0 w 1809750"/>
                    <a:gd name="connsiteY4" fmla="*/ 0 h 409575"/>
                    <a:gd name="connsiteX5" fmla="*/ 0 w 1809750"/>
                    <a:gd name="connsiteY5" fmla="*/ 371475 h 409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09750" h="409575">
                      <a:moveTo>
                        <a:pt x="0" y="371475"/>
                      </a:moveTo>
                      <a:lnTo>
                        <a:pt x="523158" y="383909"/>
                      </a:lnTo>
                      <a:lnTo>
                        <a:pt x="1809750" y="409575"/>
                      </a:lnTo>
                      <a:lnTo>
                        <a:pt x="1809750" y="0"/>
                      </a:lnTo>
                      <a:lnTo>
                        <a:pt x="0" y="0"/>
                      </a:lnTo>
                      <a:lnTo>
                        <a:pt x="0" y="371475"/>
                      </a:lnTo>
                      <a:close/>
                    </a:path>
                  </a:pathLst>
                </a:custGeom>
                <a:solidFill>
                  <a:srgbClr val="F79646"/>
                </a:solidFill>
                <a:ln w="25560">
                  <a:solidFill>
                    <a:srgbClr val="B66D3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ja-JP" altLang="en-US" dirty="0">
                    <a:solidFill>
                      <a:prstClr val="black"/>
                    </a:solidFill>
                    <a:latin typeface="Century Schoolbook"/>
                    <a:ea typeface="ＭＳ Ｐ明朝" panose="02020600040205080304" pitchFamily="18" charset="-128"/>
                  </a:endParaRPr>
                </a:p>
              </p:txBody>
            </p:sp>
            <p:sp>
              <p:nvSpPr>
                <p:cNvPr id="43" name="AutoShape 15"/>
                <p:cNvSpPr>
                  <a:spLocks noChangeArrowheads="1"/>
                </p:cNvSpPr>
                <p:nvPr/>
              </p:nvSpPr>
              <p:spPr bwMode="auto">
                <a:xfrm>
                  <a:off x="3714736" y="3929063"/>
                  <a:ext cx="1785932" cy="928688"/>
                </a:xfrm>
                <a:custGeom>
                  <a:avLst/>
                  <a:gdLst>
                    <a:gd name="T0" fmla="*/ 0 w 1809750"/>
                    <a:gd name="T1" fmla="*/ 0 h 762000"/>
                    <a:gd name="T2" fmla="*/ 0 w 1809750"/>
                    <a:gd name="T3" fmla="*/ 0 h 762000"/>
                    <a:gd name="T4" fmla="*/ 0 w 1809750"/>
                    <a:gd name="T5" fmla="*/ 0 h 762000"/>
                    <a:gd name="T6" fmla="*/ 0 w 1809750"/>
                    <a:gd name="T7" fmla="*/ 0 h 762000"/>
                    <a:gd name="T8" fmla="*/ 0 w 1809750"/>
                    <a:gd name="T9" fmla="*/ 0 h 762000"/>
                    <a:gd name="T10" fmla="*/ 0 w 1809750"/>
                    <a:gd name="T11" fmla="*/ 0 h 7620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09750"/>
                    <a:gd name="T19" fmla="*/ 0 h 762000"/>
                    <a:gd name="T20" fmla="*/ 1809750 w 1809750"/>
                    <a:gd name="T21" fmla="*/ 762000 h 7620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09750" h="762000">
                      <a:moveTo>
                        <a:pt x="0" y="371475"/>
                      </a:moveTo>
                      <a:lnTo>
                        <a:pt x="838200" y="762000"/>
                      </a:lnTo>
                      <a:lnTo>
                        <a:pt x="1809750" y="409575"/>
                      </a:lnTo>
                      <a:lnTo>
                        <a:pt x="1809750" y="0"/>
                      </a:lnTo>
                      <a:lnTo>
                        <a:pt x="0" y="0"/>
                      </a:lnTo>
                      <a:lnTo>
                        <a:pt x="0" y="371475"/>
                      </a:lnTo>
                      <a:close/>
                    </a:path>
                  </a:pathLst>
                </a:custGeom>
                <a:solidFill>
                  <a:srgbClr val="F79646"/>
                </a:solidFill>
                <a:ln w="25560">
                  <a:solidFill>
                    <a:srgbClr val="B66D3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ja-JP" altLang="en-US"/>
                </a:p>
              </p:txBody>
            </p:sp>
            <p:grpSp>
              <p:nvGrpSpPr>
                <p:cNvPr id="23" name="グループ化 22"/>
                <p:cNvGrpSpPr/>
                <p:nvPr/>
              </p:nvGrpSpPr>
              <p:grpSpPr>
                <a:xfrm>
                  <a:off x="1285875" y="2571750"/>
                  <a:ext cx="6786563" cy="2571750"/>
                  <a:chOff x="1285875" y="2571750"/>
                  <a:chExt cx="6786563" cy="2571750"/>
                </a:xfrm>
              </p:grpSpPr>
              <p:grpSp>
                <p:nvGrpSpPr>
                  <p:cNvPr id="24" name="Group 2"/>
                  <p:cNvGrpSpPr>
                    <a:grpSpLocks/>
                  </p:cNvGrpSpPr>
                  <p:nvPr/>
                </p:nvGrpSpPr>
                <p:grpSpPr bwMode="auto">
                  <a:xfrm>
                    <a:off x="3714750" y="2571750"/>
                    <a:ext cx="1784350" cy="712788"/>
                    <a:chOff x="2340" y="1620"/>
                    <a:chExt cx="1124" cy="449"/>
                  </a:xfrm>
                </p:grpSpPr>
                <p:sp>
                  <p:nvSpPr>
                    <p:cNvPr id="40" name="Rectangle 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0" y="1620"/>
                      <a:ext cx="1125" cy="450"/>
                    </a:xfrm>
                    <a:prstGeom prst="rect">
                      <a:avLst/>
                    </a:prstGeom>
                    <a:solidFill>
                      <a:srgbClr val="BA0617"/>
                    </a:solidFill>
                    <a:ln w="25560">
                      <a:solidFill>
                        <a:srgbClr val="8C3836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Schoolbook"/>
                        <a:ea typeface="ＭＳ Ｐ明朝" panose="02020600040205080304" pitchFamily="18" charset="-128"/>
                      </a:endParaRPr>
                    </a:p>
                  </p:txBody>
                </p:sp>
                <p:pic>
                  <p:nvPicPr>
                    <p:cNvPr id="41" name="Picture 4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388" y="1713"/>
                      <a:ext cx="1052" cy="2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grpSp>
                <p:nvGrpSpPr>
                  <p:cNvPr id="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2517775" y="3286125"/>
                    <a:ext cx="4143375" cy="569913"/>
                    <a:chOff x="1586" y="2135"/>
                    <a:chExt cx="2610" cy="359"/>
                  </a:xfrm>
                </p:grpSpPr>
                <p:cxnSp>
                  <p:nvCxnSpPr>
                    <p:cNvPr id="34" name="AutoShape 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1586" y="2214"/>
                      <a:ext cx="814" cy="234"/>
                    </a:xfrm>
                    <a:prstGeom prst="straightConnector1">
                      <a:avLst/>
                    </a:prstGeom>
                    <a:noFill/>
                    <a:ln w="9360">
                      <a:solidFill>
                        <a:srgbClr val="4A7EBB"/>
                      </a:solidFill>
                      <a:miter lim="800000"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pic>
                  <p:nvPicPr>
                    <p:cNvPr id="35" name="Picture 7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840" y="2135"/>
                      <a:ext cx="393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</p:pic>
                <p:cxnSp>
                  <p:nvCxnSpPr>
                    <p:cNvPr id="36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865" y="2194"/>
                      <a:ext cx="1" cy="271"/>
                    </a:xfrm>
                    <a:prstGeom prst="straightConnector1">
                      <a:avLst/>
                    </a:prstGeom>
                    <a:noFill/>
                    <a:ln w="9360">
                      <a:solidFill>
                        <a:srgbClr val="4A7EBB"/>
                      </a:solidFill>
                      <a:miter lim="800000"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pic>
                  <p:nvPicPr>
                    <p:cNvPr id="37" name="Picture 9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658" y="2135"/>
                      <a:ext cx="393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</p:pic>
                <p:cxnSp>
                  <p:nvCxnSpPr>
                    <p:cNvPr id="38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381" y="2221"/>
                      <a:ext cx="815" cy="274"/>
                    </a:xfrm>
                    <a:prstGeom prst="straightConnector1">
                      <a:avLst/>
                    </a:prstGeom>
                    <a:noFill/>
                    <a:ln w="9360">
                      <a:solidFill>
                        <a:srgbClr val="4A7EBB"/>
                      </a:solidFill>
                      <a:miter lim="800000"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pic>
                  <p:nvPicPr>
                    <p:cNvPr id="39" name="Picture 1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530" y="2157"/>
                      <a:ext cx="393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grpSp>
                <p:nvGrpSpPr>
                  <p:cNvPr id="26" name="グループ化 61"/>
                  <p:cNvGrpSpPr>
                    <a:grpSpLocks/>
                  </p:cNvGrpSpPr>
                  <p:nvPr/>
                </p:nvGrpSpPr>
                <p:grpSpPr bwMode="auto">
                  <a:xfrm>
                    <a:off x="1285875" y="4000500"/>
                    <a:ext cx="6786563" cy="1143000"/>
                    <a:chOff x="1285875" y="4000504"/>
                    <a:chExt cx="6786587" cy="1143008"/>
                  </a:xfrm>
                </p:grpSpPr>
                <p:grpSp>
                  <p:nvGrpSpPr>
                    <p:cNvPr id="27" name="グループ化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85875" y="4357694"/>
                      <a:ext cx="4286244" cy="785818"/>
                      <a:chOff x="1285875" y="4357694"/>
                      <a:chExt cx="4286244" cy="785818"/>
                    </a:xfrm>
                  </p:grpSpPr>
                  <p:sp>
                    <p:nvSpPr>
                      <p:cNvPr id="30" name="AutoShap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85875" y="4403724"/>
                        <a:ext cx="1792288" cy="739787"/>
                      </a:xfrm>
                      <a:custGeom>
                        <a:avLst/>
                        <a:gdLst>
                          <a:gd name="T0" fmla="*/ 0 w 1790164"/>
                          <a:gd name="T1" fmla="*/ 0 h 656849"/>
                          <a:gd name="T2" fmla="*/ 0 w 1790164"/>
                          <a:gd name="T3" fmla="*/ 0 h 656849"/>
                          <a:gd name="T4" fmla="*/ 0 w 1790164"/>
                          <a:gd name="T5" fmla="*/ 0 h 656849"/>
                          <a:gd name="T6" fmla="*/ 0 w 1790164"/>
                          <a:gd name="T7" fmla="*/ 0 h 656849"/>
                          <a:gd name="T8" fmla="*/ 0 w 1790164"/>
                          <a:gd name="T9" fmla="*/ 0 h 656849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790164"/>
                          <a:gd name="T16" fmla="*/ 0 h 656849"/>
                          <a:gd name="T17" fmla="*/ 1790164 w 1790164"/>
                          <a:gd name="T18" fmla="*/ 656849 h 656849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790164" h="656849">
                            <a:moveTo>
                              <a:pt x="0" y="0"/>
                            </a:moveTo>
                            <a:lnTo>
                              <a:pt x="1790164" y="218967"/>
                            </a:lnTo>
                            <a:lnTo>
                              <a:pt x="1790164" y="656849"/>
                            </a:lnTo>
                            <a:lnTo>
                              <a:pt x="0" y="656849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F81BD"/>
                      </a:solidFill>
                      <a:ln w="25560">
                        <a:solidFill>
                          <a:srgbClr val="385D8A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ja-JP" alt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Schoolbook"/>
                          <a:ea typeface="ＭＳ Ｐ明朝" panose="02020600040205080304" pitchFamily="18" charset="-128"/>
                        </a:endParaRPr>
                      </a:p>
                    </p:txBody>
                  </p:sp>
                  <p:sp>
                    <p:nvSpPr>
                      <p:cNvPr id="31" name="AutoShap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14750" y="4357694"/>
                        <a:ext cx="1785938" cy="785818"/>
                      </a:xfrm>
                      <a:custGeom>
                        <a:avLst/>
                        <a:gdLst>
                          <a:gd name="T0" fmla="*/ 0 w 1326524"/>
                          <a:gd name="T1" fmla="*/ 0 h 592428"/>
                          <a:gd name="T2" fmla="*/ 0 w 1326524"/>
                          <a:gd name="T3" fmla="*/ 0 h 592428"/>
                          <a:gd name="T4" fmla="*/ 0 w 1326524"/>
                          <a:gd name="T5" fmla="*/ 0 h 592428"/>
                          <a:gd name="T6" fmla="*/ 0 w 1326524"/>
                          <a:gd name="T7" fmla="*/ 0 h 592428"/>
                          <a:gd name="T8" fmla="*/ 0 w 1326524"/>
                          <a:gd name="T9" fmla="*/ 0 h 592428"/>
                          <a:gd name="T10" fmla="*/ 0 w 1326524"/>
                          <a:gd name="T11" fmla="*/ 0 h 592428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w 1326524"/>
                          <a:gd name="T19" fmla="*/ 0 h 592428"/>
                          <a:gd name="T20" fmla="*/ 1326524 w 1326524"/>
                          <a:gd name="T21" fmla="*/ 592428 h 592428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T18" t="T19" r="T20" b="T21"/>
                        <a:pathLst>
                          <a:path w="1326524" h="592428">
                            <a:moveTo>
                              <a:pt x="0" y="0"/>
                            </a:moveTo>
                            <a:lnTo>
                              <a:pt x="0" y="592428"/>
                            </a:lnTo>
                            <a:lnTo>
                              <a:pt x="1326524" y="592428"/>
                            </a:lnTo>
                            <a:lnTo>
                              <a:pt x="1326524" y="38637"/>
                            </a:lnTo>
                            <a:lnTo>
                              <a:pt x="618186" y="386366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4F81BD"/>
                      </a:solidFill>
                      <a:ln w="25560">
                        <a:solidFill>
                          <a:srgbClr val="385D8A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ja-JP" alt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Schoolbook"/>
                          <a:ea typeface="ＭＳ Ｐ明朝" panose="02020600040205080304" pitchFamily="18" charset="-128"/>
                        </a:endParaRPr>
                      </a:p>
                    </p:txBody>
                  </p:sp>
                  <p:sp>
                    <p:nvSpPr>
                      <p:cNvPr id="32" name="テキスト ボックス 2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14744" y="4786322"/>
                        <a:ext cx="1857375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5pPr>
                        <a:lvl6pPr marL="25146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6pPr>
                        <a:lvl7pPr marL="29718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7pPr>
                        <a:lvl8pPr marL="34290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8pPr>
                        <a:lvl9pPr marL="38862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9pPr>
                      </a:lstStyle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ja-JP" altLang="en-US" sz="16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-128"/>
                          </a:rPr>
                          <a:t>ハードウェア </a:t>
                        </a:r>
                        <a:r>
                          <a:rPr kumimoji="0" lang="en-US" altLang="ja-JP" sz="16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-128"/>
                          </a:rPr>
                          <a:t>B</a:t>
                        </a:r>
                        <a:endParaRPr kumimoji="0" lang="ja-JP" alt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</a:endParaRPr>
                      </a:p>
                    </p:txBody>
                  </p:sp>
                  <p:sp>
                    <p:nvSpPr>
                      <p:cNvPr id="33" name="テキスト ボックス 2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85875" y="4805374"/>
                        <a:ext cx="1857375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5pPr>
                        <a:lvl6pPr marL="25146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6pPr>
                        <a:lvl7pPr marL="29718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7pPr>
                        <a:lvl8pPr marL="34290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8pPr>
                        <a:lvl9pPr marL="3886200" indent="-228600" defTabSz="449263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Arial" charset="0"/>
                          <a:defRPr>
                            <a:solidFill>
                              <a:schemeClr val="bg1"/>
                            </a:solidFill>
                            <a:latin typeface="Arial" charset="0"/>
                            <a:ea typeface="ＭＳ Ｐゴシック" charset="-128"/>
                          </a:defRPr>
                        </a:lvl9pPr>
                      </a:lstStyle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ja-JP" altLang="en-US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-128"/>
                          </a:rPr>
                          <a:t>ハードウェア </a:t>
                        </a:r>
                        <a:r>
                          <a:rPr kumimoji="0" lang="en-US" altLang="ja-JP" sz="1600" b="0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ＭＳ Ｐゴシック" charset="-128"/>
                          </a:rPr>
                          <a:t>A</a:t>
                        </a:r>
                        <a:endParaRPr kumimoji="0" lang="ja-JP" alt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</a:endParaRPr>
                      </a:p>
                    </p:txBody>
                  </p:sp>
                </p:grpSp>
                <p:sp>
                  <p:nvSpPr>
                    <p:cNvPr id="28" name="直角三角形 27"/>
                    <p:cNvSpPr/>
                    <p:nvPr/>
                  </p:nvSpPr>
                  <p:spPr>
                    <a:xfrm flipH="1">
                      <a:off x="6143642" y="4000504"/>
                      <a:ext cx="1785944" cy="1143008"/>
                    </a:xfrm>
                    <a:prstGeom prst="rtTriangl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385D8A"/>
                      </a:solidFill>
                      <a:prstDash val="solid"/>
                    </a:ln>
                    <a:effectLst/>
                  </p:spPr>
                  <p:txBody>
                    <a:bodyPr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Schoolbook"/>
                        <a:ea typeface="ＭＳ Ｐ明朝" panose="02020600040205080304" pitchFamily="18" charset="-128"/>
                        <a:cs typeface="+mn-cs"/>
                      </a:endParaRPr>
                    </a:p>
                  </p:txBody>
                </p:sp>
                <p:sp>
                  <p:nvSpPr>
                    <p:cNvPr id="29" name="テキスト ボックス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15087" y="4805374"/>
                      <a:ext cx="1857375" cy="3381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defRPr>
                          <a:solidFill>
                            <a:schemeClr val="bg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</a:rPr>
                        <a:t>ハードウェア </a:t>
                      </a:r>
                      <a:r>
                        <a:rPr kumimoji="0" lang="en-US" altLang="ja-JP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-128"/>
                        </a:rPr>
                        <a:t>C</a:t>
                      </a:r>
                      <a:endParaRPr kumimoji="0" lang="ja-JP" alt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</a:endParaRPr>
                    </a:p>
                  </p:txBody>
                </p:sp>
              </p:grpSp>
            </p:grpSp>
          </p:grpSp>
        </p:grpSp>
        <p:sp>
          <p:nvSpPr>
            <p:cNvPr id="47" name="テキスト ボックス 46"/>
            <p:cNvSpPr txBox="1"/>
            <p:nvPr/>
          </p:nvSpPr>
          <p:spPr>
            <a:xfrm>
              <a:off x="1910404" y="409098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chemeClr val="tx2"/>
                  </a:solidFill>
                </a:rPr>
                <a:t>OS</a:t>
              </a:r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742464" y="4093077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chemeClr val="tx2"/>
                  </a:solidFill>
                </a:rPr>
                <a:t>OS</a:t>
              </a:r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350625" y="4093647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chemeClr val="tx2"/>
                  </a:solidFill>
                </a:rPr>
                <a:t>OS</a:t>
              </a:r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9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59" y="219098"/>
            <a:ext cx="7543800" cy="1450757"/>
          </a:xfrm>
        </p:spPr>
        <p:txBody>
          <a:bodyPr/>
          <a:lstStyle/>
          <a:p>
            <a:r>
              <a:rPr lang="en-US" altLang="ja-JP" dirty="0"/>
              <a:t>OS</a:t>
            </a:r>
            <a:r>
              <a:rPr lang="ja-JP" altLang="en-US" dirty="0"/>
              <a:t>の例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5397" y="1902443"/>
            <a:ext cx="7898925" cy="5180569"/>
          </a:xfrm>
        </p:spPr>
        <p:txBody>
          <a:bodyPr>
            <a:normAutofit/>
          </a:bodyPr>
          <a:lstStyle/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>
                <a:solidFill>
                  <a:schemeClr val="tx1"/>
                </a:solidFill>
              </a:rPr>
              <a:t>PC </a:t>
            </a:r>
          </a:p>
          <a:p>
            <a:pPr lvl="1">
              <a:buSzPct val="80000"/>
            </a:pPr>
            <a:r>
              <a:rPr lang="en-US" altLang="ja-JP" sz="2000" dirty="0">
                <a:solidFill>
                  <a:schemeClr val="tx1"/>
                </a:solidFill>
              </a:rPr>
              <a:t>Windows</a:t>
            </a:r>
            <a:endParaRPr lang="en-US" altLang="ja-JP" sz="2000" dirty="0"/>
          </a:p>
          <a:p>
            <a:pPr lvl="1">
              <a:buSzPct val="80000"/>
            </a:pPr>
            <a:r>
              <a:rPr lang="en-US" altLang="ja-JP" sz="2400" dirty="0" err="1">
                <a:solidFill>
                  <a:schemeClr val="tx1"/>
                </a:solidFill>
              </a:rPr>
              <a:t>macOS</a:t>
            </a:r>
            <a:r>
              <a:rPr lang="ja-JP" altLang="en-US" dirty="0"/>
              <a:t> ← </a:t>
            </a:r>
            <a:r>
              <a:rPr lang="en-US" altLang="ja-JP" dirty="0">
                <a:solidFill>
                  <a:srgbClr val="FF0000"/>
                </a:solidFill>
              </a:rPr>
              <a:t>Unix</a:t>
            </a:r>
            <a:r>
              <a:rPr lang="en-US" altLang="ja-JP" dirty="0"/>
              <a:t> </a:t>
            </a:r>
            <a:r>
              <a:rPr lang="ja-JP" altLang="en-US" dirty="0"/>
              <a:t>を基にして開発</a:t>
            </a:r>
            <a:endParaRPr lang="en-US" altLang="ja-JP" dirty="0"/>
          </a:p>
          <a:p>
            <a:pPr lvl="1">
              <a:buSzPct val="80000"/>
            </a:pPr>
            <a:r>
              <a:rPr lang="en-US" altLang="ja-JP" sz="2400" dirty="0">
                <a:solidFill>
                  <a:srgbClr val="FF0000"/>
                </a:solidFill>
              </a:rPr>
              <a:t>Unix </a:t>
            </a:r>
            <a:r>
              <a:rPr lang="ja-JP" altLang="en-US" sz="2400" dirty="0">
                <a:solidFill>
                  <a:schemeClr val="tx1"/>
                </a:solidFill>
              </a:rPr>
              <a:t>→ </a:t>
            </a:r>
            <a:r>
              <a:rPr lang="en-US" altLang="ja-JP" sz="2400" dirty="0">
                <a:solidFill>
                  <a:schemeClr val="tx1"/>
                </a:solidFill>
              </a:rPr>
              <a:t>Linux</a:t>
            </a:r>
            <a:r>
              <a:rPr lang="ja-JP" altLang="en-US" sz="2400" dirty="0">
                <a:solidFill>
                  <a:schemeClr val="tx1"/>
                </a:solidFill>
              </a:rPr>
              <a:t> ディストリビューション　いろいろ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2">
              <a:buSzPct val="80000"/>
            </a:pPr>
            <a:r>
              <a:rPr lang="en-US" altLang="ja-JP" dirty="0"/>
              <a:t>Ubuntu</a:t>
            </a:r>
          </a:p>
          <a:p>
            <a:pPr lvl="2">
              <a:buSzPct val="80000"/>
            </a:pPr>
            <a:r>
              <a:rPr lang="en-US" altLang="ja-JP" dirty="0"/>
              <a:t>Debian</a:t>
            </a:r>
          </a:p>
          <a:p>
            <a:pPr lvl="2">
              <a:buSzPct val="80000"/>
            </a:pPr>
            <a:r>
              <a:rPr lang="en-US" altLang="ja-JP" dirty="0" err="1"/>
              <a:t>Redhat</a:t>
            </a:r>
            <a:endParaRPr lang="en-US" altLang="ja-JP" dirty="0"/>
          </a:p>
          <a:p>
            <a:pPr marL="914400" lvl="2" indent="0">
              <a:buSzPct val="80000"/>
              <a:buNone/>
            </a:pPr>
            <a:r>
              <a:rPr lang="en-US" altLang="ja-JP"/>
              <a:t>    …</a:t>
            </a:r>
            <a:endParaRPr lang="en-US" altLang="ja-JP" dirty="0"/>
          </a:p>
          <a:p>
            <a:pPr lvl="1">
              <a:buSzPct val="80000"/>
            </a:pPr>
            <a:r>
              <a:rPr lang="ja-JP" altLang="en-US" sz="2400" dirty="0">
                <a:solidFill>
                  <a:schemeClr val="tx1"/>
                </a:solidFill>
              </a:rPr>
              <a:t>その他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ja-JP" altLang="en-US" dirty="0"/>
              <a:t>スマホ</a:t>
            </a:r>
            <a:endParaRPr lang="en-US" altLang="ja-JP" dirty="0"/>
          </a:p>
          <a:p>
            <a:pPr lvl="1">
              <a:buSzPct val="80000"/>
            </a:pPr>
            <a:r>
              <a:rPr lang="en-US" altLang="ja-JP" b="1" dirty="0"/>
              <a:t>iOS</a:t>
            </a:r>
          </a:p>
          <a:p>
            <a:pPr lvl="1">
              <a:buSzPct val="80000"/>
            </a:pPr>
            <a:r>
              <a:rPr lang="en-US" altLang="ja-JP" b="1" dirty="0"/>
              <a:t>Android</a:t>
            </a:r>
          </a:p>
          <a:p>
            <a:pPr lvl="1">
              <a:buSzPct val="80000"/>
            </a:pPr>
            <a:endParaRPr lang="en-US" altLang="ja-JP" b="1" dirty="0"/>
          </a:p>
          <a:p>
            <a:pPr lvl="1">
              <a:buSzPct val="80000"/>
            </a:pP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9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59" y="219098"/>
            <a:ext cx="7543800" cy="1450757"/>
          </a:xfrm>
        </p:spPr>
        <p:txBody>
          <a:bodyPr/>
          <a:lstStyle/>
          <a:p>
            <a:r>
              <a:rPr lang="en-US" altLang="ja-JP" dirty="0"/>
              <a:t>Unix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5396" y="1424142"/>
            <a:ext cx="7898925" cy="5180569"/>
          </a:xfrm>
        </p:spPr>
        <p:txBody>
          <a:bodyPr>
            <a:normAutofit/>
          </a:bodyPr>
          <a:lstStyle/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chemeClr val="tx1"/>
                </a:solidFill>
              </a:rPr>
              <a:t> </a:t>
            </a:r>
            <a:r>
              <a:rPr lang="ja-JP" altLang="en-US" dirty="0"/>
              <a:t>現在の数多くの</a:t>
            </a:r>
            <a:r>
              <a:rPr lang="en-US" altLang="ja-JP" dirty="0"/>
              <a:t>OS</a:t>
            </a:r>
            <a:r>
              <a:rPr lang="ja-JP" altLang="en-US" dirty="0"/>
              <a:t>の基本となった</a:t>
            </a:r>
            <a:r>
              <a:rPr lang="en-US" altLang="ja-JP" dirty="0"/>
              <a:t>OS</a:t>
            </a:r>
            <a:br>
              <a:rPr lang="en-US" altLang="ja-JP" dirty="0"/>
            </a:br>
            <a:r>
              <a:rPr lang="ja-JP" altLang="en-US" dirty="0"/>
              <a:t>数値計算に使われるような計算機は</a:t>
            </a:r>
            <a:r>
              <a:rPr lang="en-US" altLang="ja-JP" dirty="0"/>
              <a:t>Unix</a:t>
            </a:r>
            <a:r>
              <a:rPr lang="ja-JP" altLang="en-US" dirty="0"/>
              <a:t>で動いているのが普通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1800" dirty="0"/>
              <a:t>1957</a:t>
            </a:r>
            <a:r>
              <a:rPr lang="ja-JP" altLang="en-US" sz="1800" dirty="0"/>
              <a:t>：スプートニクショック</a:t>
            </a:r>
            <a:endParaRPr lang="en-US" altLang="ja-JP" sz="1800" dirty="0"/>
          </a:p>
          <a:p>
            <a:r>
              <a:rPr lang="en-US" altLang="ja-JP" sz="1800" dirty="0"/>
              <a:t>1958</a:t>
            </a:r>
            <a:r>
              <a:rPr lang="ja-JP" altLang="en-US" sz="1800" dirty="0"/>
              <a:t>：</a:t>
            </a:r>
            <a:r>
              <a:rPr lang="en-US" altLang="ja-JP" sz="1800" dirty="0"/>
              <a:t>ARPA </a:t>
            </a:r>
            <a:r>
              <a:rPr lang="ja-JP" altLang="en-US" sz="1800" dirty="0"/>
              <a:t>設立</a:t>
            </a:r>
            <a:endParaRPr lang="en-US" altLang="ja-JP" sz="1800" dirty="0"/>
          </a:p>
          <a:p>
            <a:r>
              <a:rPr lang="en-US" altLang="ja-JP" sz="1800" dirty="0"/>
              <a:t>1960’</a:t>
            </a:r>
            <a:r>
              <a:rPr lang="ja-JP" altLang="en-US" sz="1800" dirty="0"/>
              <a:t>：</a:t>
            </a:r>
            <a:r>
              <a:rPr lang="en-US" altLang="ja-JP" sz="1800" dirty="0"/>
              <a:t>Multics </a:t>
            </a:r>
            <a:r>
              <a:rPr lang="ja-JP" altLang="en-US" sz="1800" dirty="0"/>
              <a:t>の開発開始（ベル研）、分散型通信システム（</a:t>
            </a:r>
            <a:r>
              <a:rPr lang="en-US" altLang="ja-JP" sz="1800" dirty="0" err="1"/>
              <a:t>ARPAnet</a:t>
            </a:r>
            <a:r>
              <a:rPr lang="ja-JP" altLang="en-US" sz="1800" dirty="0"/>
              <a:t>）の開発</a:t>
            </a:r>
            <a:endParaRPr lang="en-US" altLang="ja-JP" sz="1800" dirty="0"/>
          </a:p>
          <a:p>
            <a:r>
              <a:rPr lang="en-US" altLang="ja-JP" sz="1800" dirty="0"/>
              <a:t>1967: </a:t>
            </a:r>
            <a:r>
              <a:rPr lang="en-US" altLang="ja-JP" sz="1800" dirty="0" err="1"/>
              <a:t>ARPAnet</a:t>
            </a:r>
            <a:r>
              <a:rPr lang="en-US" altLang="ja-JP" sz="1800" dirty="0"/>
              <a:t> </a:t>
            </a:r>
            <a:r>
              <a:rPr lang="ja-JP" altLang="en-US" sz="1800" dirty="0"/>
              <a:t>による最初の通信</a:t>
            </a:r>
            <a:endParaRPr lang="en-US" altLang="ja-JP" sz="1800" dirty="0"/>
          </a:p>
          <a:p>
            <a:r>
              <a:rPr lang="en-US" altLang="ja-JP" sz="1800" dirty="0"/>
              <a:t>1969</a:t>
            </a:r>
            <a:r>
              <a:rPr lang="ja-JP" altLang="en-US" sz="1800" dirty="0"/>
              <a:t>：</a:t>
            </a:r>
            <a:r>
              <a:rPr lang="en-US" altLang="ja-JP" sz="1800" dirty="0"/>
              <a:t>UNIX</a:t>
            </a:r>
            <a:r>
              <a:rPr lang="ja-JP" altLang="en-US" sz="1800" dirty="0"/>
              <a:t> の登場（</a:t>
            </a:r>
            <a:r>
              <a:rPr lang="en-US" altLang="ja-JP" sz="1800" dirty="0"/>
              <a:t> Thompson &amp; Ritchie </a:t>
            </a:r>
            <a:r>
              <a:rPr lang="ja-JP" altLang="en-US" sz="1800" dirty="0"/>
              <a:t>）、Ｃ言語</a:t>
            </a:r>
            <a:endParaRPr lang="en-US" altLang="ja-JP" sz="1800" dirty="0"/>
          </a:p>
          <a:p>
            <a:r>
              <a:rPr lang="en-US" altLang="ja-JP" sz="1800" dirty="0"/>
              <a:t>1970’</a:t>
            </a:r>
            <a:r>
              <a:rPr lang="ja-JP" altLang="en-US" sz="1800" dirty="0"/>
              <a:t>：</a:t>
            </a:r>
            <a:r>
              <a:rPr lang="en-US" altLang="ja-JP" sz="1800" dirty="0"/>
              <a:t>UNIX </a:t>
            </a:r>
            <a:r>
              <a:rPr lang="ja-JP" altLang="en-US" sz="1800" dirty="0"/>
              <a:t>の研究現場への普及</a:t>
            </a:r>
            <a:endParaRPr lang="en-US" altLang="ja-JP" sz="1800" dirty="0"/>
          </a:p>
          <a:p>
            <a:r>
              <a:rPr lang="en-US" altLang="ja-JP" sz="1800" dirty="0"/>
              <a:t>1982</a:t>
            </a:r>
            <a:r>
              <a:rPr lang="ja-JP" altLang="en-US" sz="1800" dirty="0"/>
              <a:t>：</a:t>
            </a:r>
            <a:r>
              <a:rPr lang="en-US" altLang="ja-JP" sz="1800" dirty="0"/>
              <a:t>BSD UNIX </a:t>
            </a:r>
            <a:r>
              <a:rPr lang="ja-JP" altLang="en-US" sz="1800" dirty="0"/>
              <a:t>に </a:t>
            </a:r>
            <a:r>
              <a:rPr lang="en-US" altLang="ja-JP" sz="1800" dirty="0"/>
              <a:t>TCP/IP </a:t>
            </a:r>
            <a:r>
              <a:rPr lang="ja-JP" altLang="en-US" sz="1800" dirty="0"/>
              <a:t>が実装される</a:t>
            </a:r>
            <a:endParaRPr lang="en-US" altLang="ja-JP" sz="1800" dirty="0"/>
          </a:p>
          <a:p>
            <a:r>
              <a:rPr lang="en-US" altLang="ja-JP" sz="1800" dirty="0"/>
              <a:t>1983</a:t>
            </a:r>
            <a:r>
              <a:rPr lang="ja-JP" altLang="en-US" sz="1800" dirty="0"/>
              <a:t>：</a:t>
            </a:r>
            <a:r>
              <a:rPr lang="en-US" altLang="ja-JP" sz="1800" dirty="0"/>
              <a:t>X </a:t>
            </a:r>
            <a:r>
              <a:rPr lang="ja-JP" altLang="en-US" sz="1800" dirty="0"/>
              <a:t>の開発開始（</a:t>
            </a:r>
            <a:r>
              <a:rPr lang="en-US" altLang="ja-JP" sz="1800" dirty="0"/>
              <a:t>Project Athena</a:t>
            </a:r>
            <a:r>
              <a:rPr lang="ja-JP" altLang="en-US" sz="1800" dirty="0"/>
              <a:t>）</a:t>
            </a:r>
            <a:endParaRPr lang="en-US" altLang="ja-JP" sz="1800" dirty="0"/>
          </a:p>
          <a:p>
            <a:pPr lvl="1"/>
            <a:r>
              <a:rPr lang="ja-JP" altLang="en-US" sz="1400" dirty="0"/>
              <a:t>ビットマップディスプレイ、日本語の表示、</a:t>
            </a:r>
            <a:r>
              <a:rPr lang="en-US" altLang="ja-JP" sz="1400" dirty="0"/>
              <a:t>UNIX </a:t>
            </a:r>
            <a:r>
              <a:rPr lang="ja-JP" altLang="en-US" sz="1400" dirty="0" err="1"/>
              <a:t>への</a:t>
            </a:r>
            <a:r>
              <a:rPr lang="ja-JP" altLang="en-US" sz="1400" dirty="0"/>
              <a:t>実装</a:t>
            </a:r>
            <a:endParaRPr lang="en-US" altLang="ja-JP" sz="1400" dirty="0"/>
          </a:p>
          <a:p>
            <a:r>
              <a:rPr lang="en-US" altLang="ja-JP" sz="1800" dirty="0"/>
              <a:t>1983</a:t>
            </a:r>
            <a:r>
              <a:rPr lang="ja-JP" altLang="en-US" sz="1800" dirty="0"/>
              <a:t>：</a:t>
            </a:r>
            <a:r>
              <a:rPr lang="en-US" altLang="ja-JP" sz="1800" dirty="0" err="1"/>
              <a:t>ARPAnet</a:t>
            </a:r>
            <a:r>
              <a:rPr lang="en-US" altLang="ja-JP" sz="1800" dirty="0"/>
              <a:t> </a:t>
            </a:r>
            <a:r>
              <a:rPr lang="ja-JP" altLang="en-US" sz="1800" dirty="0"/>
              <a:t>が研究ネットワークとして独立</a:t>
            </a: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</p:txBody>
      </p:sp>
      <p:grpSp>
        <p:nvGrpSpPr>
          <p:cNvPr id="4" name="グループ化 7"/>
          <p:cNvGrpSpPr>
            <a:grpSpLocks/>
          </p:cNvGrpSpPr>
          <p:nvPr/>
        </p:nvGrpSpPr>
        <p:grpSpPr bwMode="auto">
          <a:xfrm>
            <a:off x="6147582" y="4501661"/>
            <a:ext cx="2667684" cy="1924832"/>
            <a:chOff x="4665205" y="3890962"/>
            <a:chExt cx="3929062" cy="2724045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8761" y="3890962"/>
              <a:ext cx="3659188" cy="2376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正方形/長方形 6"/>
            <p:cNvSpPr>
              <a:spLocks noChangeArrowheads="1"/>
            </p:cNvSpPr>
            <p:nvPr/>
          </p:nvSpPr>
          <p:spPr bwMode="auto">
            <a:xfrm>
              <a:off x="4665205" y="6307033"/>
              <a:ext cx="3929062" cy="307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1400"/>
                <a:t>http://en.wikipedia.org/wiki/Ken_Thompson</a:t>
              </a:r>
              <a:endParaRPr lang="ja-JP" altLang="en-US" sz="1400"/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4932363" y="5805488"/>
              <a:ext cx="17557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400">
                  <a:solidFill>
                    <a:srgbClr val="FFCC00"/>
                  </a:solidFill>
                </a:rPr>
                <a:t>Thompson</a:t>
              </a:r>
              <a:endParaRPr lang="ja-JP" altLang="en-US" sz="2400">
                <a:solidFill>
                  <a:srgbClr val="FFCC00"/>
                </a:solidFill>
              </a:endParaRPr>
            </a:p>
          </p:txBody>
        </p:sp>
        <p:sp>
          <p:nvSpPr>
            <p:cNvPr id="8" name="テキスト ボックス 6"/>
            <p:cNvSpPr txBox="1">
              <a:spLocks noChangeArrowheads="1"/>
            </p:cNvSpPr>
            <p:nvPr/>
          </p:nvSpPr>
          <p:spPr bwMode="auto">
            <a:xfrm>
              <a:off x="7235825" y="5805488"/>
              <a:ext cx="12112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400">
                  <a:solidFill>
                    <a:srgbClr val="FFCC00"/>
                  </a:solidFill>
                </a:rPr>
                <a:t>Ritchie</a:t>
              </a:r>
              <a:endParaRPr lang="ja-JP" altLang="en-US" sz="2400">
                <a:solidFill>
                  <a:srgbClr val="FFC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859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59" y="274330"/>
            <a:ext cx="7543800" cy="1450757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Unix </a:t>
            </a:r>
            <a:r>
              <a:rPr kumimoji="1" lang="ja-JP" altLang="en-US" dirty="0">
                <a:solidFill>
                  <a:schemeClr val="tx1"/>
                </a:solidFill>
              </a:rPr>
              <a:t>の構成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59" y="1950509"/>
            <a:ext cx="7543801" cy="4157397"/>
          </a:xfrm>
        </p:spPr>
        <p:txBody>
          <a:bodyPr>
            <a:normAutofit/>
          </a:bodyPr>
          <a:lstStyle/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chemeClr val="tx1"/>
                </a:solidFill>
              </a:rPr>
              <a:t> </a:t>
            </a:r>
            <a:r>
              <a:rPr kumimoji="1" lang="ja-JP" altLang="en-US" sz="2800" dirty="0">
                <a:solidFill>
                  <a:schemeClr val="tx1"/>
                </a:solidFill>
              </a:rPr>
              <a:t>カーネル</a:t>
            </a:r>
            <a:r>
              <a:rPr kumimoji="1" lang="en-US" altLang="ja-JP" sz="2800" dirty="0">
                <a:solidFill>
                  <a:schemeClr val="tx1"/>
                </a:solidFill>
              </a:rPr>
              <a:t>(</a:t>
            </a:r>
            <a:r>
              <a:rPr lang="en-US" altLang="ja-JP" sz="2800" dirty="0">
                <a:solidFill>
                  <a:schemeClr val="tx1"/>
                </a:solidFill>
              </a:rPr>
              <a:t>Kernel: </a:t>
            </a:r>
            <a:r>
              <a:rPr lang="ja-JP" altLang="en-US" sz="2800" dirty="0">
                <a:solidFill>
                  <a:schemeClr val="tx1"/>
                </a:solidFill>
              </a:rPr>
              <a:t>核</a:t>
            </a:r>
            <a:r>
              <a:rPr kumimoji="1" lang="en-US" altLang="ja-JP" sz="2800" dirty="0">
                <a:solidFill>
                  <a:schemeClr val="tx1"/>
                </a:solidFill>
              </a:rPr>
              <a:t>)</a:t>
            </a:r>
          </a:p>
          <a:p>
            <a:pPr lvl="1">
              <a:buClrTx/>
            </a:pPr>
            <a:r>
              <a:rPr kumimoji="1" lang="en-US" altLang="ja-JP" sz="2400" dirty="0">
                <a:solidFill>
                  <a:schemeClr val="tx1"/>
                </a:solidFill>
              </a:rPr>
              <a:t>OS </a:t>
            </a:r>
            <a:r>
              <a:rPr kumimoji="1" lang="ja-JP" altLang="en-US" sz="2400" dirty="0">
                <a:solidFill>
                  <a:schemeClr val="tx1"/>
                </a:solidFill>
              </a:rPr>
              <a:t>の中核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1">
              <a:buClrTx/>
            </a:pPr>
            <a:r>
              <a:rPr lang="ja-JP" altLang="en-US" sz="2400" dirty="0">
                <a:solidFill>
                  <a:schemeClr val="tx1"/>
                </a:solidFill>
              </a:rPr>
              <a:t>複数あるハードウェア制御機能を束ねた総称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schemeClr val="tx1"/>
                </a:solidFill>
              </a:rPr>
              <a:t>ハードウェアの管理・制御を行う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kumimoji="1" lang="ja-JP" altLang="en-US" sz="2000" dirty="0">
                <a:solidFill>
                  <a:schemeClr val="tx1"/>
                </a:solidFill>
              </a:rPr>
              <a:t>プロセス管理を行う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ja-JP" altLang="en-US" sz="2000" dirty="0">
                <a:solidFill>
                  <a:schemeClr val="tx1"/>
                </a:solidFill>
              </a:rPr>
              <a:t>ユーザが直接命令することはできない</a:t>
            </a:r>
            <a:endParaRPr lang="en-US" altLang="ja-JP" sz="2000" dirty="0">
              <a:solidFill>
                <a:schemeClr val="tx1"/>
              </a:solidFill>
            </a:endParaRPr>
          </a:p>
          <a:p>
            <a:pPr>
              <a:buClrTx/>
              <a:buSzPct val="80000"/>
              <a:buFont typeface="Wingdings" panose="05000000000000000000" pitchFamily="2" charset="2"/>
              <a:buChar char="l"/>
            </a:pPr>
            <a:r>
              <a:rPr lang="en-US" altLang="ja-JP" sz="2800" dirty="0">
                <a:solidFill>
                  <a:schemeClr val="tx1"/>
                </a:solidFill>
              </a:rPr>
              <a:t> </a:t>
            </a:r>
            <a:r>
              <a:rPr lang="ja-JP" altLang="en-US" sz="2800" dirty="0">
                <a:solidFill>
                  <a:schemeClr val="tx1"/>
                </a:solidFill>
              </a:rPr>
              <a:t>シェル</a:t>
            </a:r>
            <a:r>
              <a:rPr lang="en-US" altLang="ja-JP" sz="2800" dirty="0">
                <a:solidFill>
                  <a:schemeClr val="tx1"/>
                </a:solidFill>
              </a:rPr>
              <a:t>(Shell: </a:t>
            </a:r>
            <a:r>
              <a:rPr lang="ja-JP" altLang="en-US" sz="2800" dirty="0">
                <a:solidFill>
                  <a:schemeClr val="tx1"/>
                </a:solidFill>
              </a:rPr>
              <a:t>殻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</a:p>
          <a:p>
            <a:pPr lvl="1">
              <a:buClrTx/>
              <a:buSzPct val="80000"/>
            </a:pPr>
            <a:r>
              <a:rPr lang="ja-JP" altLang="en-US" sz="2000" dirty="0">
                <a:solidFill>
                  <a:schemeClr val="tx1"/>
                </a:solidFill>
              </a:rPr>
              <a:t>ユーザの命令を聞きカーネルに伝える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lvl="1">
              <a:buClrTx/>
              <a:buSzPct val="80000"/>
            </a:pPr>
            <a:r>
              <a:rPr lang="ja-JP" altLang="en-US" sz="2000" dirty="0">
                <a:solidFill>
                  <a:schemeClr val="tx1"/>
                </a:solidFill>
              </a:rPr>
              <a:t>カーネルから返ってきた結果をユーザに伝える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lvl="1">
              <a:buClrTx/>
              <a:buSzPct val="80000"/>
            </a:pPr>
            <a:r>
              <a:rPr lang="ja-JP" altLang="en-US" sz="2000" dirty="0"/>
              <a:t>シェルスクリプト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457200" lvl="1" indent="0">
              <a:buClrTx/>
              <a:buSzPct val="80000"/>
              <a:buNone/>
            </a:pPr>
            <a:endParaRPr lang="en-US" altLang="ja-JP" sz="2000" dirty="0">
              <a:solidFill>
                <a:schemeClr val="tx1"/>
              </a:solidFill>
            </a:endParaRPr>
          </a:p>
          <a:p>
            <a:pPr lvl="1">
              <a:buClrTx/>
              <a:buSzPct val="80000"/>
              <a:buFont typeface="Wingdings" panose="05000000000000000000" pitchFamily="2" charset="2"/>
              <a:buChar char="Ø"/>
            </a:pPr>
            <a:endParaRPr lang="en-US" altLang="ja-JP" sz="2000" dirty="0">
              <a:solidFill>
                <a:schemeClr val="tx1"/>
              </a:solidFill>
            </a:endParaRPr>
          </a:p>
          <a:p>
            <a:pPr marL="0" indent="0">
              <a:buClrTx/>
              <a:buSzPct val="80000"/>
              <a:buNone/>
            </a:pPr>
            <a:endParaRPr lang="en-US" altLang="ja-JP" sz="2400" dirty="0"/>
          </a:p>
          <a:p>
            <a:pPr marL="0" indent="0">
              <a:buClrTx/>
              <a:buSzPct val="80000"/>
              <a:buNone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6080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ユーザインターフェース</a:t>
            </a:r>
            <a:br>
              <a:rPr kumimoji="1" lang="en-US" altLang="ja-JP" dirty="0"/>
            </a:br>
            <a:r>
              <a:rPr kumimoji="1" lang="en-US" altLang="ja-JP" dirty="0"/>
              <a:t>(User Interface; UI)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/>
              <a:t>GUI (Graphical User Interface)</a:t>
            </a:r>
          </a:p>
          <a:p>
            <a:pPr lvl="1"/>
            <a:r>
              <a:rPr lang="ja-JP" altLang="en-US" dirty="0"/>
              <a:t>主に画面上に表示された図形や画像などをマウス・キーボードの操作や画面へのタッチなどで指定して操作を行う</a:t>
            </a:r>
          </a:p>
          <a:p>
            <a:pPr lvl="1"/>
            <a:r>
              <a:rPr lang="ja-JP" altLang="en-US" dirty="0"/>
              <a:t>直感的に操作を行えるが、計算機への負担は大きい</a:t>
            </a:r>
          </a:p>
          <a:p>
            <a:r>
              <a:rPr lang="en-US" altLang="ja-JP" dirty="0"/>
              <a:t>CUI (Character User Interface)</a:t>
            </a:r>
          </a:p>
          <a:p>
            <a:pPr lvl="1"/>
            <a:r>
              <a:rPr lang="ja-JP" altLang="en-US" dirty="0"/>
              <a:t>主にキーボードからの文字入力で操作を行う</a:t>
            </a:r>
          </a:p>
          <a:p>
            <a:pPr lvl="1"/>
            <a:r>
              <a:rPr lang="ja-JP" altLang="en-US" dirty="0"/>
              <a:t>コマンドさえ覚えればキーボードだけで何でもできる</a:t>
            </a:r>
          </a:p>
          <a:p>
            <a:pPr lvl="1"/>
            <a:r>
              <a:rPr lang="ja-JP" altLang="en-US" dirty="0"/>
              <a:t>計算機への負担が小さい</a:t>
            </a:r>
          </a:p>
          <a:p>
            <a:pPr lvl="1"/>
            <a:r>
              <a:rPr lang="ja-JP" altLang="en-US" dirty="0"/>
              <a:t>サーバ業務やトラブルに強い</a:t>
            </a:r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336" y="4001294"/>
            <a:ext cx="4201255" cy="160491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641" y="1825625"/>
            <a:ext cx="3861329" cy="191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59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昔の端末（</a:t>
            </a:r>
            <a:r>
              <a:rPr lang="en-US" altLang="ja-JP" dirty="0"/>
              <a:t>terminal</a:t>
            </a:r>
            <a:r>
              <a:rPr lang="ja-JP" altLang="en-US" dirty="0"/>
              <a:t>）</a:t>
            </a:r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544" y="3588529"/>
            <a:ext cx="3218155" cy="269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5857118" y="2742469"/>
            <a:ext cx="3119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/>
              <a:t>Digital‘s VT100 video terminal (1978)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http://vt100.net/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4900247" cy="367518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28247" y="5634429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800" dirty="0" err="1"/>
              <a:t>tty</a:t>
            </a:r>
            <a:r>
              <a:rPr lang="en-US" altLang="ja-JP" sz="2800" dirty="0"/>
              <a:t> (teletype)</a:t>
            </a:r>
          </a:p>
          <a:p>
            <a:r>
              <a:rPr lang="ja-JP" altLang="en-US" dirty="0"/>
              <a:t>https://askubuntu.com/questions/481906/what-does-tty-stand-for</a:t>
            </a:r>
          </a:p>
        </p:txBody>
      </p:sp>
    </p:spTree>
    <p:extLst>
      <p:ext uri="{BB962C8B-B14F-4D97-AF65-F5344CB8AC3E}">
        <p14:creationId xmlns:p14="http://schemas.microsoft.com/office/powerpoint/2010/main" val="321474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562</Words>
  <Application>Microsoft Office PowerPoint</Application>
  <PresentationFormat>画面に合わせる (4:3)</PresentationFormat>
  <Paragraphs>92</Paragraphs>
  <Slides>10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Century Schoolbook</vt:lpstr>
      <vt:lpstr>Wingdings</vt:lpstr>
      <vt:lpstr>Office テーマ</vt:lpstr>
      <vt:lpstr>OS概説</vt:lpstr>
      <vt:lpstr>OS (Operating System) とは</vt:lpstr>
      <vt:lpstr>OS の働きのイメージ</vt:lpstr>
      <vt:lpstr>OS の働きのイメージ</vt:lpstr>
      <vt:lpstr>OSの例</vt:lpstr>
      <vt:lpstr>Unix</vt:lpstr>
      <vt:lpstr>Unix の構成</vt:lpstr>
      <vt:lpstr>ユーザインターフェース (User Interface; UI)</vt:lpstr>
      <vt:lpstr>昔の端末（terminal）</vt:lpstr>
      <vt:lpstr>現在：ソフトウェアでできた端末が複数同時に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</dc:title>
  <dc:creator>yot</dc:creator>
  <cp:lastModifiedBy>Takahashi Yoshiyuki</cp:lastModifiedBy>
  <cp:revision>71</cp:revision>
  <dcterms:created xsi:type="dcterms:W3CDTF">2017-10-04T08:26:06Z</dcterms:created>
  <dcterms:modified xsi:type="dcterms:W3CDTF">2024-06-07T00:47:45Z</dcterms:modified>
</cp:coreProperties>
</file>