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57" r:id="rId5"/>
    <p:sldId id="261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59" d="100"/>
          <a:sy n="59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6207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322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3037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6011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68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085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0104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11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0996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764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7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9583CE-58CE-4918-A87F-E3BF5F07E187}" type="datetimeFigureOut">
              <a:rPr kumimoji="1" lang="ja-JP" altLang="en-US" smtClean="0"/>
              <a:t>2021/5/1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E9FCA-9BF2-497C-9E8A-A7E8040610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3974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テキスト ボックス 3"/>
              <p:cNvSpPr txBox="1"/>
              <p:nvPr/>
            </p:nvSpPr>
            <p:spPr>
              <a:xfrm>
                <a:off x="2092789" y="1162121"/>
                <a:ext cx="5402825" cy="14738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ja-JP" sz="32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320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ja-JP" sz="32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ja-JP" sz="32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sz="32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3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sSup>
                            <m:sSupPr>
                              <m:ctrlP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kumimoji="1" lang="en-US" altLang="ja-JP" sz="32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3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320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sz="3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ja-JP" sz="32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altLang="ja-JP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3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h𝑐</m:t>
                                  </m:r>
                                </m:num>
                                <m:den>
                                  <m:r>
                                    <a:rPr lang="ja-JP" altLang="en-US" sz="320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altLang="ja-JP" sz="3200" b="0" i="1" smtClean="0">
                                      <a:latin typeface="Cambria Math" panose="02040503050406030204" pitchFamily="18" charset="0"/>
                                    </a:rPr>
                                    <m:t>𝑘𝑇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32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kumimoji="1" lang="ja-JP" altLang="en-US" sz="3200" dirty="0"/>
              </a:p>
            </p:txBody>
          </p:sp>
        </mc:Choice>
        <mc:Fallback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92789" y="1162121"/>
                <a:ext cx="5402825" cy="14738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192938" y="3117195"/>
                <a:ext cx="3379579" cy="9210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ja-JP" sz="200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ja-JP" altLang="en-US" sz="2000" i="1" smtClean="0">
                          <a:latin typeface="Cambria Math" panose="02040503050406030204" pitchFamily="18" charset="0"/>
                        </a:rPr>
                        <m:t>𝜆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altLang="ja-JP" sz="20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altLang="ja-JP" sz="20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kumimoji="1" lang="en-US" altLang="ja-JP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2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kumimoji="1" lang="en-US" altLang="ja-JP" sz="20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sSup>
                            <m:sSupPr>
                              <m:ctrlP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p>
                              <m:r>
                                <a:rPr lang="en-US" altLang="ja-JP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altLang="ja-JP" sz="20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ja-JP" altLang="en-US" sz="2000" i="1" smtClean="0">
                                  <a:latin typeface="Cambria Math" panose="02040503050406030204" pitchFamily="18" charset="0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</m:den>
                      </m:f>
                      <m:f>
                        <m:fPr>
                          <m:ctrlPr>
                            <a:rPr lang="en-US" altLang="ja-JP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altLang="ja-JP" sz="2000" b="0" i="0" smtClean="0">
                              <a:latin typeface="Cambria Math" panose="02040503050406030204" pitchFamily="18" charset="0"/>
                            </a:rPr>
                            <m:t>exp</m:t>
                          </m:r>
                          <m:d>
                            <m:dPr>
                              <m:ctrlPr>
                                <a:rPr lang="en-US" altLang="ja-JP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ja-JP" sz="20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h𝑐</m:t>
                                  </m:r>
                                </m:num>
                                <m:den>
                                  <m:r>
                                    <a:rPr lang="ja-JP" altLang="en-US" sz="2000" i="1" smtClean="0">
                                      <a:latin typeface="Cambria Math" panose="02040503050406030204" pitchFamily="18" charset="0"/>
                                    </a:rPr>
                                    <m:t>𝜆</m:t>
                                  </m:r>
                                  <m:r>
                                    <a:rPr lang="en-US" altLang="ja-JP" sz="2000" b="0" i="1" smtClean="0">
                                      <a:latin typeface="Cambria Math" panose="02040503050406030204" pitchFamily="18" charset="0"/>
                                    </a:rPr>
                                    <m:t>𝑘𝑇</m:t>
                                  </m:r>
                                </m:den>
                              </m:f>
                            </m:e>
                          </m:d>
                          <m:r>
                            <a:rPr lang="en-US" altLang="ja-JP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kumimoji="1" lang="ja-JP" altLang="en-US" sz="2000" dirty="0"/>
              </a:p>
            </p:txBody>
          </p:sp>
        </mc:Choice>
        <mc:Fallback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92938" y="3117195"/>
                <a:ext cx="3379579" cy="9210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5444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2659671" y="1708120"/>
                <a:ext cx="3183949" cy="85113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6.11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𝑎𝑇</m:t>
                              </m:r>
                            </m:num>
                            <m:den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hPa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kumimoji="1" lang="ja-JP" altLang="en-US" sz="1600" b="0" dirty="0" smtClean="0">
                    <a:ea typeface="Cambria Math" panose="02040503050406030204" pitchFamily="18" charset="0"/>
                  </a:rPr>
                  <a:t>こ</a:t>
                </a:r>
                <a14:m>
                  <m:oMath xmlns:m="http://schemas.openxmlformats.org/officeDocument/2006/math">
                    <m:r>
                      <a:rPr kumimoji="1" lang="ja-JP" alt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こで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=7.5, </m:t>
                    </m:r>
                    <m:r>
                      <m:rPr>
                        <m:sty m:val="p"/>
                      </m:rP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b</m:t>
                    </m:r>
                    <m:r>
                      <a:rPr kumimoji="1" lang="en-US" altLang="ja-JP" sz="1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=237.3</m:t>
                    </m:r>
                    <m:r>
                      <a:rPr kumimoji="1"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ja-JP" alt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であり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</m:oMath>
                </a14:m>
                <a:endParaRPr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altLang="ja-JP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の単位は ℃ である</m:t>
                    </m:r>
                  </m:oMath>
                </a14:m>
                <a:r>
                  <a:rPr kumimoji="1" lang="en-US" altLang="ja-JP" sz="1600" b="0" dirty="0" smtClean="0">
                    <a:ea typeface="Cambria Math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1708120"/>
                <a:ext cx="3183949" cy="851130"/>
              </a:xfrm>
              <a:prstGeom prst="rect">
                <a:avLst/>
              </a:prstGeom>
              <a:blipFill>
                <a:blip r:embed="rId2"/>
                <a:stretch>
                  <a:fillRect l="-3824" b="-14286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659671" y="3329556"/>
                <a:ext cx="2437399" cy="35868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𝑒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</a:rPr>
                        <m:t>6.11</m:t>
                      </m:r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f>
                            <m:fPr>
                              <m:ctrlP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𝑎𝑇</m:t>
                              </m:r>
                            </m:num>
                            <m:den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𝑇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den>
                          </m:f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hPa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3329556"/>
                <a:ext cx="2437399" cy="35868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636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  <m:d>
                        <m:d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</m:d>
                      <m:r>
                        <a:rPr kumimoji="1" lang="en-US" altLang="ja-JP" sz="16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kumimoji="1" lang="en-US" altLang="ja-JP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</a:rPr>
                            <m:t>1329</m:t>
                          </m:r>
                          <m:r>
                            <a:rPr lang="en-US" altLang="ja-JP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p>
                            <m:sSupPr>
                              <m:ctrlP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160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16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−0.2</m:t>
                          </m:r>
                          <m:r>
                            <a:rPr kumimoji="1"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sup>
                      </m:sSup>
                      <m:r>
                        <a:rPr kumimoji="1"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kumimoji="1" lang="en-US" altLang="ja-JP" sz="1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9671" y="3329556"/>
                <a:ext cx="3270767" cy="540148"/>
              </a:xfrm>
              <a:prstGeom prst="rect">
                <a:avLst/>
              </a:prstGeom>
              <a:blipFill>
                <a:blip r:embed="rId2"/>
                <a:stretch>
                  <a:fillRect b="-1124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3143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968190" y="1063510"/>
                <a:ext cx="3668953" cy="7389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ja-JP" sz="1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1200" i="1">
                              <a:latin typeface="Cambria Math" panose="02040503050406030204" pitchFamily="18" charset="0"/>
                            </a:rPr>
                            <m:t>𝜑</m:t>
                          </m:r>
                        </m:e>
                        <m:sub>
                          <m:r>
                            <a:rPr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と</m:t>
                      </m:r>
                      <m:sSub>
                        <m:sSubPr>
                          <m:ctrlPr>
                            <a:rPr lang="en-US" altLang="ja-JP" sz="1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ja-JP" altLang="en-US" sz="1200" i="1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altLang="ja-JP" sz="1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を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それぞれ</m:t>
                      </m:r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経度と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緯度と</m:t>
                      </m:r>
                      <m:r>
                        <a:rPr lang="ja-JP" altLang="en-US" sz="1200" i="1" smtClean="0">
                          <a:latin typeface="Cambria Math" panose="02040503050406030204" pitchFamily="18" charset="0"/>
                        </a:rPr>
                        <m:t>する</m:t>
                      </m:r>
                      <m:r>
                        <a:rPr lang="ja-JP" altLang="en-US" sz="1200" i="1">
                          <a:latin typeface="Cambria Math" panose="02040503050406030204" pitchFamily="18" charset="0"/>
                        </a:rPr>
                        <m:t>とき</m:t>
                      </m:r>
                      <m:r>
                        <a:rPr lang="en-US" altLang="ja-JP" sz="1200" b="0" i="1" smtClean="0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US" altLang="ja-JP" sz="1200" b="0" i="1" dirty="0" smtClean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地点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altLang="ja-JP" sz="12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2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と</m:t>
                    </m:r>
                  </m:oMath>
                </a14:m>
                <a:r>
                  <a:rPr lang="en-US" altLang="ja-JP" sz="1200" i="1" dirty="0" smtClean="0">
                    <a:latin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地点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ja-JP" sz="1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𝜑</m:t>
                            </m:r>
                          </m:e>
                          <m:sub>
                            <m:r>
                              <a:rPr lang="en-US" altLang="ja-JP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altLang="ja-JP" sz="1200" i="1">
                            <a:latin typeface="Cambria Math" panose="02040503050406030204" pitchFamily="18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altLang="ja-JP" sz="12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ja-JP" altLang="en-US" sz="1200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  <m:sub>
                            <m:r>
                              <a:rPr lang="en-US" altLang="ja-JP" sz="12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の間の距離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𝐿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は</m:t>
                    </m:r>
                  </m:oMath>
                </a14:m>
                <a:endParaRPr lang="en-US" altLang="ja-JP" sz="120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kumimoji="1" lang="en-US" altLang="ja-JP" sz="1200" b="0" i="1" smtClean="0">
                          <a:latin typeface="Cambria Math" panose="02040503050406030204" pitchFamily="18" charset="0"/>
                        </a:rPr>
                        <m:t>𝐿</m:t>
                      </m:r>
                      <m:r>
                        <a:rPr kumimoji="1" lang="en-US" altLang="ja-JP" sz="120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kumimoji="1" lang="en-US" altLang="ja-JP" sz="1200" b="0" i="1" smtClean="0">
                          <a:latin typeface="Cambria Math" panose="02040503050406030204" pitchFamily="18" charset="0"/>
                        </a:rPr>
                        <m:t>𝑅</m:t>
                      </m:r>
                      <m:func>
                        <m:funcPr>
                          <m:ctrlPr>
                            <a:rPr kumimoji="1" lang="en-US" altLang="ja-JP" sz="120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kumimoji="1" lang="en-US" altLang="ja-JP" sz="120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kumimoji="1" lang="en-US" altLang="ja-JP" sz="12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kumimoji="1"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ja-JP" sz="1200" i="0" smtClean="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kumimoji="1" lang="en-US" altLang="ja-JP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kumimoji="1" lang="ja-JP" altLang="en-US" sz="1200" i="1" smtClean="0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kumimoji="1"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sin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func>
                              <m:r>
                                <a:rPr lang="en-US" altLang="ja-JP" sz="1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kumimoji="1" lang="en-US" altLang="ja-JP" sz="12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kumimoji="1" lang="en-US" altLang="ja-JP" sz="1200" i="0" smtClean="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sSub>
                                    <m:sSubPr>
                                      <m:ctrlP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ja-JP" altLang="en-US" sz="1200" i="1">
                                          <a:latin typeface="Cambria Math" panose="02040503050406030204" pitchFamily="18" charset="0"/>
                                        </a:rPr>
                                        <m:t>𝜃</m:t>
                                      </m:r>
                                    </m:e>
                                    <m:sub>
                                      <m:r>
                                        <a:rPr lang="en-US" altLang="ja-JP" sz="12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</m:e>
                              </m:func>
                              <m:func>
                                <m:funcPr>
                                  <m:ctrlPr>
                                    <a:rPr lang="en-US" altLang="ja-JP" sz="12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ja-JP" sz="1200">
                                      <a:latin typeface="Cambria Math" panose="02040503050406030204" pitchFamily="18" charset="0"/>
                                    </a:rPr>
                                    <m:t>cos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ja-JP" sz="12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1200" i="1" smtClean="0">
                                              <a:latin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sub>
                                      </m:sSub>
                                      <m:r>
                                        <a:rPr lang="en-US" altLang="ja-JP" sz="12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12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ja-JP" altLang="en-US" sz="1200" i="1">
                                              <a:latin typeface="Cambria Math" panose="02040503050406030204" pitchFamily="18" charset="0"/>
                                            </a:rPr>
                                            <m:t>𝜑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1200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func>
                    </m:oMath>
                  </m:oMathPara>
                </a14:m>
                <a:endParaRPr kumimoji="1" lang="en-US" altLang="ja-JP" sz="1200" dirty="0" smtClean="0"/>
              </a:p>
              <a:p>
                <a:r>
                  <a:rPr lang="ja-JP" altLang="en-US" sz="1200" dirty="0" smtClean="0"/>
                  <a:t>で</a:t>
                </a:r>
                <a14:m>
                  <m:oMath xmlns:m="http://schemas.openxmlformats.org/officeDocument/2006/math">
                    <m:r>
                      <a:rPr lang="ja-JP" altLang="en-US" sz="1200" dirty="0">
                        <a:latin typeface="Cambria Math" panose="02040503050406030204" pitchFamily="18" charset="0"/>
                      </a:rPr>
                      <m:t>与えられる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. 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ここで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altLang="ja-JP" sz="12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ja-JP" altLang="en-US" sz="1200" i="1" smtClean="0">
                        <a:latin typeface="Cambria Math" panose="02040503050406030204" pitchFamily="18" charset="0"/>
                      </a:rPr>
                      <m:t>は</m:t>
                    </m:r>
                    <m:r>
                      <a:rPr lang="ja-JP" altLang="en-US" sz="1200" i="1">
                        <a:latin typeface="Cambria Math" panose="02040503050406030204" pitchFamily="18" charset="0"/>
                      </a:rPr>
                      <m:t>地球の半径</m:t>
                    </m:r>
                    <m:r>
                      <a:rPr lang="ja-JP" altLang="en-US" sz="1200" i="1" smtClean="0">
                        <a:latin typeface="Cambria Math" panose="02040503050406030204" pitchFamily="18" charset="0"/>
                      </a:rPr>
                      <m:t>である</m:t>
                    </m:r>
                    <m:r>
                      <a:rPr lang="en-US" altLang="ja-JP" sz="1200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kumimoji="1" lang="ja-JP" altLang="en-US" sz="1200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90" y="1063510"/>
                <a:ext cx="3668953" cy="738920"/>
              </a:xfrm>
              <a:prstGeom prst="rect">
                <a:avLst/>
              </a:prstGeom>
              <a:blipFill>
                <a:blip r:embed="rId2"/>
                <a:stretch>
                  <a:fillRect l="-2658" t="-2459" b="-1147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2182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テキスト ボックス 2"/>
              <p:cNvSpPr txBox="1"/>
              <p:nvPr/>
            </p:nvSpPr>
            <p:spPr>
              <a:xfrm>
                <a:off x="1727342" y="765651"/>
                <a:ext cx="2098138" cy="928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  <m:sup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US" altLang="ja-JP" sz="16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US" altLang="ja-JP" sz="1600" i="1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ja-JP" sz="1600" b="0" i="1" smtClean="0">
                                      <a:latin typeface="Cambria Math" panose="02040503050406030204" pitchFamily="18" charset="0"/>
                                    </a:rPr>
                                    <m:t>2+</m:t>
                                  </m:r>
                                  <m:sSup>
                                    <m:sSupPr>
                                      <m:ctrlP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d>
                                        <m:dPr>
                                          <m:ctrlPr>
                                            <a:rPr lang="en-US" altLang="ja-JP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f>
                                            <m:fPr>
                                              <m:ctrlP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fPr>
                                            <m:num>
                                              <m: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num>
                                            <m:den>
                                              <m:r>
                                                <a:rPr lang="en-US" altLang="ja-JP" sz="16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3</m:t>
                                              </m:r>
                                            </m:den>
                                          </m:f>
                                        </m:e>
                                      </m:d>
                                    </m:e>
                                    <m:sup>
                                      <m:r>
                                        <a:rPr lang="en-US" altLang="ja-JP" sz="16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テキスト ボックス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765651"/>
                <a:ext cx="2098138" cy="928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727342" y="2020710"/>
                <a:ext cx="674480" cy="72750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US" altLang="ja-JP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2020710"/>
                <a:ext cx="674480" cy="7275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1727342" y="3044103"/>
                <a:ext cx="1370312" cy="566565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63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25</m:t>
                          </m:r>
                        </m:den>
                      </m:f>
                      <m:r>
                        <a:rPr lang="en-US" altLang="ja-JP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17+15</m:t>
                          </m:r>
                          <m:rad>
                            <m:radPr>
                              <m:degHide m:val="on"/>
                              <m:ctrlP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7+15</m:t>
                          </m:r>
                          <m:rad>
                            <m:radPr>
                              <m:degHide m:val="on"/>
                              <m:ctrlP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3044103"/>
                <a:ext cx="1370312" cy="5665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727342" y="3867024"/>
                <a:ext cx="555280" cy="46262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19</m:t>
                          </m:r>
                        </m:num>
                        <m:den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</a:rPr>
                            <m:t>16</m:t>
                          </m:r>
                        </m:den>
                      </m:f>
                      <m:rad>
                        <m:radPr>
                          <m:degHide m:val="on"/>
                          <m:ctrlPr>
                            <a:rPr lang="en-US" altLang="ja-JP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US" altLang="ja-JP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e>
                      </m:rad>
                    </m:oMath>
                  </m:oMathPara>
                </a14:m>
                <a:endParaRPr kumimoji="1" lang="en-US" altLang="ja-JP" sz="1600" b="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27342" y="3867024"/>
                <a:ext cx="555280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664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195</TotalTime>
  <Words>19</Words>
  <Application>Microsoft Office PowerPoint</Application>
  <PresentationFormat>画面に合わせる (4:3)</PresentationFormat>
  <Paragraphs>15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游ゴシック</vt:lpstr>
      <vt:lpstr>游ゴシック Light</vt:lpstr>
      <vt:lpstr>Arial</vt:lpstr>
      <vt:lpstr>Calibri</vt:lpstr>
      <vt:lpstr>Calibri Light</vt:lpstr>
      <vt:lpstr>Cambria Math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yot</dc:creator>
  <cp:lastModifiedBy>Takahashi Yoshiyuki</cp:lastModifiedBy>
  <cp:revision>21</cp:revision>
  <dcterms:created xsi:type="dcterms:W3CDTF">2017-10-20T15:59:13Z</dcterms:created>
  <dcterms:modified xsi:type="dcterms:W3CDTF">2021-05-01T04:42:16Z</dcterms:modified>
</cp:coreProperties>
</file>