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>
        <p:scale>
          <a:sx n="60" d="100"/>
          <a:sy n="60" d="100"/>
        </p:scale>
        <p:origin x="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71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8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69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80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48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21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8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94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4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58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7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CA953-9885-4BE2-A73B-780CEB14912C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1402-5F9D-415F-A859-B4FE2EC9D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04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南方振動計算方法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https</a:t>
            </a:r>
            <a:r>
              <a:rPr lang="en-US" altLang="ja-JP" dirty="0"/>
              <a:t>://</a:t>
            </a:r>
            <a:r>
              <a:rPr lang="en-US" altLang="ja-JP" dirty="0" smtClean="0"/>
              <a:t>www.cpc.ncep.noaa.gov/data/indices/Readme.index.shtml#SOICALC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1598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176615" y="149485"/>
                <a:ext cx="5583260" cy="9659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ja-JP" altLang="en-US" dirty="0" smtClean="0">
                    <a:latin typeface="Cambria Math" panose="02040503050406030204" pitchFamily="18" charset="0"/>
                  </a:rPr>
                  <a:t>南方振動指数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SOI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ja-JP" dirty="0" smtClean="0">
                    <a:latin typeface="Cambria Math" panose="02040503050406030204" pitchFamily="18" charset="0"/>
                  </a:rPr>
                  <a:t> </a:t>
                </a:r>
                <a:r>
                  <a:rPr lang="ja-JP" altLang="en-US" dirty="0" smtClean="0">
                    <a:latin typeface="Cambria Math" panose="02040503050406030204" pitchFamily="18" charset="0"/>
                  </a:rPr>
                  <a:t>は</a:t>
                </a:r>
                <a:r>
                  <a:rPr lang="en-US" altLang="ja-JP" dirty="0" smtClean="0">
                    <a:latin typeface="Cambria Math" panose="02040503050406030204" pitchFamily="18" charset="0"/>
                  </a:rPr>
                  <a:t>, </a:t>
                </a:r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SOI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US" altLang="ja-JP" i="0">
                                      <a:latin typeface="Cambria Math" panose="02040503050406030204" pitchFamily="18" charset="0"/>
                                    </a:rPr>
                                    <m:t>SLP</m:t>
                                  </m:r>
                                </m:e>
                              </m:d>
                            </m:e>
                            <m:sub>
                              <m:r>
                                <m:rPr>
                                  <m:nor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US" altLang="ja-JP" i="0">
                                      <a:latin typeface="Cambria Math" panose="02040503050406030204" pitchFamily="18" charset="0"/>
                                    </a:rPr>
                                    <m:t>SLP</m:t>
                                  </m:r>
                                </m:e>
                              </m:d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altLang="ja-JP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nor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MSD</m:t>
                          </m:r>
                        </m:den>
                      </m:f>
                    </m:oMath>
                  </m:oMathPara>
                </a14:m>
                <a:endParaRPr kumimoji="1" lang="en-US" altLang="ja-JP" dirty="0" smtClean="0"/>
              </a:p>
              <a:p>
                <a:endParaRPr lang="en-US" altLang="ja-JP" dirty="0" smtClean="0"/>
              </a:p>
              <a:p>
                <a:r>
                  <a:rPr lang="ja-JP" altLang="en-US" dirty="0" smtClean="0"/>
                  <a:t>と表される</a:t>
                </a:r>
                <a:r>
                  <a:rPr lang="en-US" altLang="ja-JP" dirty="0" smtClean="0"/>
                  <a:t>. </a:t>
                </a:r>
              </a:p>
              <a:p>
                <a:r>
                  <a:rPr lang="ja-JP" altLang="en-US" dirty="0" smtClean="0"/>
                  <a:t>ここで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添え字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b="0" i="0" smtClean="0">
                        <a:latin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ja-JP" altLang="en-US" dirty="0" smtClean="0"/>
                  <a:t> はそれぞれタヒチ </a:t>
                </a:r>
                <a:r>
                  <a:rPr lang="en-US" altLang="ja-JP" dirty="0" smtClean="0"/>
                  <a:t>(Tahiti) </a:t>
                </a:r>
                <a:r>
                  <a:rPr lang="ja-JP" altLang="en-US" dirty="0" smtClean="0"/>
                  <a:t>と</a:t>
                </a:r>
                <a:endParaRPr lang="en-US" altLang="ja-JP" dirty="0" smtClean="0"/>
              </a:p>
              <a:p>
                <a:r>
                  <a:rPr lang="ja-JP" altLang="en-US" dirty="0" smtClean="0"/>
                  <a:t>ダーウィン </a:t>
                </a:r>
                <a:r>
                  <a:rPr lang="en-US" altLang="ja-JP" dirty="0" smtClean="0"/>
                  <a:t>(Darwin) </a:t>
                </a:r>
                <a:r>
                  <a:rPr lang="ja-JP" altLang="en-US" dirty="0" smtClean="0"/>
                  <a:t>の</a:t>
                </a:r>
                <a:r>
                  <a:rPr lang="ja-JP" altLang="en-US" dirty="0"/>
                  <a:t>値を</a:t>
                </a:r>
                <a:r>
                  <a:rPr lang="ja-JP" altLang="en-US" dirty="0" smtClean="0"/>
                  <a:t>表す</a:t>
                </a:r>
                <a:r>
                  <a:rPr lang="en-US" altLang="ja-JP" dirty="0" smtClean="0"/>
                  <a:t>.</a:t>
                </a:r>
              </a:p>
              <a:p>
                <a:r>
                  <a:rPr lang="ja-JP" altLang="en-US" dirty="0" smtClean="0"/>
                  <a:t>また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添え字</a:t>
                </a:r>
                <a:r>
                  <a:rPr lang="en-US" altLang="ja-JP" b="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はデータの順番 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時間に対応</a:t>
                </a:r>
                <a:r>
                  <a:rPr lang="en-US" altLang="ja-JP" dirty="0" smtClean="0"/>
                  <a:t>) </a:t>
                </a:r>
                <a:r>
                  <a:rPr lang="ja-JP" altLang="en-US" dirty="0" smtClean="0"/>
                  <a:t>を表す</a:t>
                </a:r>
                <a:r>
                  <a:rPr lang="en-US" altLang="ja-JP" dirty="0" smtClean="0"/>
                  <a:t>.</a:t>
                </a:r>
              </a:p>
              <a:p>
                <a:endParaRPr lang="en-US" altLang="ja-JP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altLang="ja-JP" i="0">
                                <a:latin typeface="Cambria Math" panose="02040503050406030204" pitchFamily="18" charset="0"/>
                              </a:rPr>
                              <m:t>SLP</m:t>
                            </m:r>
                          </m:e>
                        </m:d>
                      </m:e>
                      <m:sub>
                        <m:r>
                          <m:rPr>
                            <m:nor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 smtClean="0"/>
                  <a:t> は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ja-JP" altLang="en-US" dirty="0" smtClean="0"/>
                  <a:t> 地点における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ja-JP" altLang="en-US" dirty="0" smtClean="0"/>
                  <a:t> 番目の時刻</a:t>
                </a:r>
                <a:r>
                  <a:rPr lang="ja-JP" altLang="en-US" dirty="0" smtClean="0"/>
                  <a:t>の無次元化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さ</m:t>
                    </m:r>
                  </m:oMath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れた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海面気圧</m:t>
                    </m:r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であり</m:t>
                    </m:r>
                  </m:oMath>
                </a14:m>
                <a:r>
                  <a:rPr lang="en-US" altLang="ja-JP" i="1" dirty="0" smtClean="0">
                    <a:latin typeface="Cambria Math" panose="02040503050406030204" pitchFamily="18" charset="0"/>
                  </a:rPr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ja-JP" i="0">
                                  <a:latin typeface="Cambria Math" panose="02040503050406030204" pitchFamily="18" charset="0"/>
                                </a:rPr>
                                <m:t>SLP</m:t>
                              </m:r>
                            </m:e>
                          </m:d>
                        </m:e>
                        <m:sub>
                          <m:r>
                            <m:rPr>
                              <m:nor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US" altLang="ja-JP" i="0" smtClean="0">
                                  <a:latin typeface="Cambria Math" panose="02040503050406030204" pitchFamily="18" charset="0"/>
                                </a:rPr>
                                <m:t>SLP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altLang="ja-JP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US" altLang="ja-JP" b="0" i="0" smtClean="0">
                                      <a:latin typeface="Cambria Math" panose="02040503050406030204" pitchFamily="18" charset="0"/>
                                    </a:rPr>
                                    <m:t>SLP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US" altLang="ja-JP" b="0" i="0" smtClean="0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altLang="ja-JP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ja-JP" dirty="0" smtClean="0"/>
              </a:p>
              <a:p>
                <a:r>
                  <a:rPr lang="ja-JP" altLang="en-US" dirty="0" smtClean="0"/>
                  <a:t>と表される</a:t>
                </a:r>
                <a:r>
                  <a:rPr lang="en-US" altLang="ja-JP" dirty="0" smtClean="0"/>
                  <a:t>.</a:t>
                </a:r>
                <a:r>
                  <a:rPr lang="ja-JP" altLang="en-US" dirty="0" smtClean="0"/>
                  <a:t> ここで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下付き添え字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ja-JP" altLang="en-US" dirty="0" smtClean="0"/>
                  <a:t> は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mtClean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または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b="0" i="0" smtClean="0">
                        <a:latin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en-US" altLang="ja-JP" dirty="0" smtClean="0"/>
                  <a:t> </a:t>
                </a:r>
              </a:p>
              <a:p>
                <a:r>
                  <a:rPr lang="ja-JP" altLang="en-US" dirty="0" smtClean="0"/>
                  <a:t>である</a:t>
                </a:r>
                <a:r>
                  <a:rPr lang="en-US" altLang="ja-JP" dirty="0" smtClean="0"/>
                  <a:t>.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ja-JP" b="0" i="0" smtClean="0">
                                <a:latin typeface="Cambria Math" panose="02040503050406030204" pitchFamily="18" charset="0"/>
                              </a:rPr>
                              <m:t>SLP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altLang="ja-JP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sub>
                        </m:sSub>
                      </m:e>
                    </m:acc>
                  </m:oMath>
                </a14:m>
                <a:r>
                  <a:rPr lang="ja-JP" altLang="en-US" dirty="0" smtClean="0"/>
                  <a:t> は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ja-JP" altLang="en-US" dirty="0" smtClean="0"/>
                  <a:t> 地点における海面気圧の平均値であり</a:t>
                </a:r>
                <a:r>
                  <a:rPr lang="en-US" altLang="ja-JP" dirty="0" smtClean="0"/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US" altLang="ja-JP" b="0" i="0" smtClean="0">
                                  <a:latin typeface="Cambria Math" panose="02040503050406030204" pitchFamily="18" charset="0"/>
                                </a:rPr>
                                <m:t>SLP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altLang="ja-JP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sub>
                          </m:sSub>
                        </m:e>
                      </m:acc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US" altLang="ja-JP" i="0" smtClean="0">
                                  <a:latin typeface="Cambria Math" panose="02040503050406030204" pitchFamily="18" charset="0"/>
                                </a:rPr>
                                <m:t>SLP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altLang="ja-JP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altLang="ja-JP" dirty="0" smtClean="0"/>
              </a:p>
              <a:p>
                <a:r>
                  <a:rPr lang="ja-JP" altLang="en-US" dirty="0" smtClean="0"/>
                  <a:t>と表される</a:t>
                </a:r>
                <a:r>
                  <a:rPr lang="en-US" altLang="ja-JP" dirty="0" smtClean="0"/>
                  <a:t>. </a:t>
                </a:r>
                <a:r>
                  <a:rPr lang="ja-JP" altLang="en-US" dirty="0" smtClean="0"/>
                  <a:t>ここで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平均の計算に用いたデータ数</a:t>
                </a:r>
                <a:r>
                  <a:rPr lang="en-US" altLang="ja-JP" dirty="0" smtClean="0"/>
                  <a:t>,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Cambria Math" panose="02040503050406030204" pitchFamily="18" charset="0"/>
                          </a:rPr>
                          <m:t>SLP</m:t>
                        </m:r>
                      </m:e>
                      <m:sub>
                        <m:r>
                          <m:rPr>
                            <m:nor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 smtClean="0"/>
                  <a:t> は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ja-JP" altLang="en-US" dirty="0" smtClean="0"/>
                  <a:t> 地点における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ja-JP" altLang="en-US" dirty="0" smtClean="0"/>
                  <a:t> 番目の時刻の海面気圧で</a:t>
                </a:r>
                <a:endParaRPr lang="en-US" altLang="ja-JP" dirty="0" smtClean="0"/>
              </a:p>
              <a:p>
                <a:r>
                  <a:rPr lang="ja-JP" altLang="en-US" dirty="0" smtClean="0"/>
                  <a:t>ある</a:t>
                </a:r>
                <a:r>
                  <a:rPr lang="en-US" altLang="ja-JP" dirty="0" smtClean="0"/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nor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ja-JP" altLang="en-US" dirty="0" smtClean="0"/>
                  <a:t> は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ja-JP" altLang="en-US" dirty="0" smtClean="0"/>
                  <a:t> 地点における海面気圧の標準偏差であり</a:t>
                </a:r>
                <a:r>
                  <a:rPr lang="en-US" altLang="ja-JP" dirty="0" smtClean="0"/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ja-JP" altLang="en-US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en-US" altLang="ja-JP" i="0" smtClean="0">
                                              <a:latin typeface="Cambria Math" panose="02040503050406030204" pitchFamily="18" charset="0"/>
                                            </a:rPr>
                                            <m:t>SLP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nor/>
                                            </m:rPr>
                                            <a:rPr lang="en-US" altLang="ja-JP" b="0" i="0" smtClean="0">
                                              <a:latin typeface="Cambria Math" panose="02040503050406030204" pitchFamily="18" charset="0"/>
                                            </a:rPr>
                                            <m:t>x</m:t>
                                          </m:r>
                                          <m:r>
                                            <a:rPr lang="en-US" altLang="ja-JP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ja-JP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altLang="ja-JP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SLP</m:t>
                                              </m:r>
                                            </m:e>
                                            <m:sub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altLang="ja-JP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x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ja-JP" altLang="en-US" dirty="0"/>
              </a:p>
              <a:p>
                <a:r>
                  <a:rPr kumimoji="1" lang="ja-JP" altLang="en-US" dirty="0" smtClean="0"/>
                  <a:t>と表される</a:t>
                </a:r>
                <a:r>
                  <a:rPr kumimoji="1" lang="en-US" altLang="ja-JP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>
                        <a:latin typeface="Cambria Math" panose="02040503050406030204" pitchFamily="18" charset="0"/>
                      </a:rPr>
                      <m:t>MSD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dirty="0" smtClean="0"/>
                  <a:t>は</a:t>
                </a:r>
                <a:r>
                  <a:rPr lang="ja-JP" altLang="en-US" dirty="0"/>
                  <a:t>ダーウィン</a:t>
                </a:r>
                <a:r>
                  <a:rPr lang="ja-JP" altLang="en-US" dirty="0" smtClean="0"/>
                  <a:t>とタヒチの無次元化された海面気圧</a:t>
                </a:r>
                <a:endParaRPr lang="en-US" altLang="ja-JP" dirty="0" smtClean="0"/>
              </a:p>
              <a:p>
                <a:r>
                  <a:rPr lang="ja-JP" altLang="en-US" dirty="0"/>
                  <a:t>の</a:t>
                </a:r>
                <a:r>
                  <a:rPr lang="ja-JP" altLang="en-US" dirty="0" smtClean="0"/>
                  <a:t>差の標準偏差で</a:t>
                </a:r>
                <a:r>
                  <a:rPr lang="ja-JP" altLang="en-US" dirty="0"/>
                  <a:t>あり</a:t>
                </a:r>
                <a:r>
                  <a:rPr lang="en-US" altLang="ja-JP" dirty="0"/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i="1">
                          <a:latin typeface="Cambria Math" panose="02040503050406030204" pitchFamily="18" charset="0"/>
                        </a:rPr>
                        <m:t>MSD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d>
                                            <m:dPr>
                                              <m:begChr m:val="["/>
                                              <m:endChr m:val="]"/>
                                              <m:ctrlPr>
                                                <a:rPr lang="en-US" altLang="ja-JP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altLang="ja-JP">
                                                  <a:latin typeface="Cambria Math" panose="02040503050406030204" pitchFamily="18" charset="0"/>
                                                </a:rPr>
                                                <m:t>SLP</m:t>
                                              </m:r>
                                            </m:e>
                                          </m:d>
                                        </m:e>
                                        <m:sub>
                                          <m:r>
                                            <m:rPr>
                                              <m:nor/>
                                            </m:rPr>
                                            <a:rPr lang="en-US" altLang="ja-JP">
                                              <a:latin typeface="Cambria Math" panose="02040503050406030204" pitchFamily="18" charset="0"/>
                                            </a:rPr>
                                            <m:t>T</m:t>
                                          </m:r>
                                          <m: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d>
                                            <m:dPr>
                                              <m:begChr m:val="["/>
                                              <m:endChr m:val="]"/>
                                              <m:ctrlPr>
                                                <a:rPr lang="en-US" altLang="ja-JP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altLang="ja-JP">
                                                  <a:latin typeface="Cambria Math" panose="02040503050406030204" pitchFamily="18" charset="0"/>
                                                </a:rPr>
                                                <m:t>SLP</m:t>
                                              </m:r>
                                            </m:e>
                                          </m:d>
                                        </m:e>
                                        <m:sub>
                                          <m:r>
                                            <m:rPr>
                                              <m:nor/>
                                            </m:rPr>
                                            <a:rPr lang="en-US" altLang="ja-JP">
                                              <a:latin typeface="Cambria Math" panose="02040503050406030204" pitchFamily="18" charset="0"/>
                                            </a:rPr>
                                            <m:t>D</m:t>
                                          </m:r>
                                          <m: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ja-JP" altLang="en-US" dirty="0"/>
              </a:p>
              <a:p>
                <a:r>
                  <a:rPr lang="ja-JP" altLang="en-US" dirty="0"/>
                  <a:t>と表される</a:t>
                </a:r>
                <a:r>
                  <a:rPr lang="en-US" altLang="ja-JP" dirty="0" smtClean="0"/>
                  <a:t>.</a:t>
                </a:r>
                <a:endParaRPr lang="ja-JP" altLang="en-US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615" y="149485"/>
                <a:ext cx="5583260" cy="9659824"/>
              </a:xfrm>
              <a:prstGeom prst="rect">
                <a:avLst/>
              </a:prstGeom>
              <a:blipFill>
                <a:blip r:embed="rId2"/>
                <a:stretch>
                  <a:fillRect l="-2511" t="-947" r="-1965" b="-5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5753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</Words>
  <Application>Microsoft Office PowerPoint</Application>
  <PresentationFormat>ワイド画面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Cambria Math</vt:lpstr>
      <vt:lpstr>Office テーマ</vt:lpstr>
      <vt:lpstr>南方振動計算方法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Yoshiyuki</dc:creator>
  <cp:lastModifiedBy>Takahashi Yoshiyuki</cp:lastModifiedBy>
  <cp:revision>15</cp:revision>
  <dcterms:created xsi:type="dcterms:W3CDTF">2019-12-12T00:49:39Z</dcterms:created>
  <dcterms:modified xsi:type="dcterms:W3CDTF">2019-12-16T09:32:42Z</dcterms:modified>
</cp:coreProperties>
</file>